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embeddings/oleObject1.bin" ContentType="application/vnd.openxmlformats-officedocument.oleObject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embeddings/oleObject2.bin" ContentType="application/vnd.openxmlformats-officedocument.oleObject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heme/themeOverride1.xml" ContentType="application/vnd.openxmlformats-officedocument.themeOverr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embeddings/oleObject3.bin" ContentType="application/vnd.openxmlformats-officedocument.oleObject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embeddings/oleObject4.bin" ContentType="application/vnd.openxmlformats-officedocument.oleObject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embeddings/oleObject5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98" r:id="rId2"/>
    <p:sldId id="305" r:id="rId3"/>
    <p:sldId id="294" r:id="rId4"/>
    <p:sldId id="303" r:id="rId5"/>
    <p:sldId id="288" r:id="rId6"/>
    <p:sldId id="296" r:id="rId7"/>
    <p:sldId id="286" r:id="rId8"/>
    <p:sldId id="304" r:id="rId9"/>
    <p:sldId id="290" r:id="rId10"/>
    <p:sldId id="295" r:id="rId11"/>
    <p:sldId id="301" r:id="rId12"/>
    <p:sldId id="307" r:id="rId13"/>
    <p:sldId id="302" r:id="rId14"/>
    <p:sldId id="297" r:id="rId15"/>
    <p:sldId id="306" r:id="rId16"/>
  </p:sldIdLst>
  <p:sldSz cx="9144000" cy="6858000" type="screen4x3"/>
  <p:notesSz cx="6858000" cy="9144000"/>
  <p:custDataLst>
    <p:tags r:id="rId19"/>
  </p:custDataLst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ngo Müller" initials="IM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90B0"/>
    <a:srgbClr val="72C6E0"/>
    <a:srgbClr val="E87529"/>
    <a:srgbClr val="33CCFF"/>
    <a:srgbClr val="CCFF99"/>
    <a:srgbClr val="64DC8B"/>
    <a:srgbClr val="D711CE"/>
    <a:srgbClr val="83AE4E"/>
    <a:srgbClr val="FEFF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horzBarState="maximized">
    <p:restoredLeft sz="10080" autoAdjust="0"/>
    <p:restoredTop sz="46760" autoAdjust="0"/>
  </p:normalViewPr>
  <p:slideViewPr>
    <p:cSldViewPr snapToGrid="0" snapToObjects="1" showGuides="1">
      <p:cViewPr>
        <p:scale>
          <a:sx n="100" d="100"/>
          <a:sy n="100" d="100"/>
        </p:scale>
        <p:origin x="-680" y="-80"/>
      </p:cViewPr>
      <p:guideLst>
        <p:guide orient="horz" pos="184"/>
        <p:guide pos="4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tags" Target="tags/tag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F94A5-7407-C84F-A2F1-6D7E8F0CC4C8}" type="datetimeFigureOut">
              <a:rPr lang="de-DE" smtClean="0"/>
              <a:t>19.09.14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E94741-0C73-1247-BE09-D0DE7D6C021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584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1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949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364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4646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79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2328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2242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0003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660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415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1DA61-189C-5E42-91E9-032AACBE5305}" type="datetimeFigureOut">
              <a:rPr lang="de-DE" smtClean="0"/>
              <a:pPr/>
              <a:t>19.09.14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0D231-1455-1645-AADF-05D229BD4BA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98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Seite </a:t>
            </a:r>
            <a:fld id="{B010D231-1455-1645-AADF-05D229BD4BA7}" type="slidenum">
              <a:rPr lang="de-DE" smtClean="0"/>
              <a:pPr/>
              <a:t>‹#›</a:t>
            </a:fld>
            <a:endParaRPr lang="de-DE" dirty="0" smtClean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469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4" Type="http://schemas.openxmlformats.org/officeDocument/2006/relationships/tags" Target="../tags/tag86.xml"/><Relationship Id="rId5" Type="http://schemas.openxmlformats.org/officeDocument/2006/relationships/tags" Target="../tags/tag87.xml"/><Relationship Id="rId6" Type="http://schemas.openxmlformats.org/officeDocument/2006/relationships/tags" Target="../tags/tag88.xml"/><Relationship Id="rId7" Type="http://schemas.openxmlformats.org/officeDocument/2006/relationships/tags" Target="../tags/tag89.xml"/><Relationship Id="rId8" Type="http://schemas.openxmlformats.org/officeDocument/2006/relationships/slideLayout" Target="../slideLayouts/slideLayout2.xml"/><Relationship Id="rId9" Type="http://schemas.openxmlformats.org/officeDocument/2006/relationships/oleObject" Target="../embeddings/oleObject4.bin"/><Relationship Id="rId10" Type="http://schemas.openxmlformats.org/officeDocument/2006/relationships/image" Target="../media/image1.emf"/><Relationship Id="rId11" Type="http://schemas.openxmlformats.org/officeDocument/2006/relationships/image" Target="../media/image2.png"/><Relationship Id="rId1" Type="http://schemas.openxmlformats.org/officeDocument/2006/relationships/vmlDrawing" Target="../drawings/vmlDrawing4.vml"/><Relationship Id="rId2" Type="http://schemas.openxmlformats.org/officeDocument/2006/relationships/tags" Target="../tags/tag8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90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93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1" Type="http://schemas.openxmlformats.org/officeDocument/2006/relationships/tags" Target="../tags/tag91.xml"/><Relationship Id="rId2" Type="http://schemas.openxmlformats.org/officeDocument/2006/relationships/tags" Target="../tags/tag9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94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1" Type="http://schemas.openxmlformats.org/officeDocument/2006/relationships/tags" Target="../tags/tag95.xml"/><Relationship Id="rId2" Type="http://schemas.openxmlformats.org/officeDocument/2006/relationships/tags" Target="../tags/tag9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20" Type="http://schemas.openxmlformats.org/officeDocument/2006/relationships/tags" Target="../tags/tag116.xml"/><Relationship Id="rId21" Type="http://schemas.openxmlformats.org/officeDocument/2006/relationships/slideLayout" Target="../slideLayouts/slideLayout2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1.emf"/><Relationship Id="rId10" Type="http://schemas.openxmlformats.org/officeDocument/2006/relationships/tags" Target="../tags/tag106.xml"/><Relationship Id="rId11" Type="http://schemas.openxmlformats.org/officeDocument/2006/relationships/tags" Target="../tags/tag107.xml"/><Relationship Id="rId12" Type="http://schemas.openxmlformats.org/officeDocument/2006/relationships/tags" Target="../tags/tag108.xml"/><Relationship Id="rId13" Type="http://schemas.openxmlformats.org/officeDocument/2006/relationships/tags" Target="../tags/tag109.xml"/><Relationship Id="rId14" Type="http://schemas.openxmlformats.org/officeDocument/2006/relationships/tags" Target="../tags/tag110.xml"/><Relationship Id="rId15" Type="http://schemas.openxmlformats.org/officeDocument/2006/relationships/tags" Target="../tags/tag111.xml"/><Relationship Id="rId16" Type="http://schemas.openxmlformats.org/officeDocument/2006/relationships/tags" Target="../tags/tag112.xml"/><Relationship Id="rId17" Type="http://schemas.openxmlformats.org/officeDocument/2006/relationships/tags" Target="../tags/tag113.xml"/><Relationship Id="rId18" Type="http://schemas.openxmlformats.org/officeDocument/2006/relationships/tags" Target="../tags/tag114.xml"/><Relationship Id="rId19" Type="http://schemas.openxmlformats.org/officeDocument/2006/relationships/tags" Target="../tags/tag115.xml"/><Relationship Id="rId1" Type="http://schemas.openxmlformats.org/officeDocument/2006/relationships/vmlDrawing" Target="../drawings/vmlDrawing5.vml"/><Relationship Id="rId2" Type="http://schemas.openxmlformats.org/officeDocument/2006/relationships/tags" Target="../tags/tag98.xml"/><Relationship Id="rId3" Type="http://schemas.openxmlformats.org/officeDocument/2006/relationships/tags" Target="../tags/tag99.xml"/><Relationship Id="rId4" Type="http://schemas.openxmlformats.org/officeDocument/2006/relationships/tags" Target="../tags/tag100.xml"/><Relationship Id="rId5" Type="http://schemas.openxmlformats.org/officeDocument/2006/relationships/tags" Target="../tags/tag101.xml"/><Relationship Id="rId6" Type="http://schemas.openxmlformats.org/officeDocument/2006/relationships/tags" Target="../tags/tag102.xml"/><Relationship Id="rId7" Type="http://schemas.openxmlformats.org/officeDocument/2006/relationships/tags" Target="../tags/tag103.xml"/><Relationship Id="rId8" Type="http://schemas.openxmlformats.org/officeDocument/2006/relationships/tags" Target="../tags/tag10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tags" Target="../tags/tag5.xml"/><Relationship Id="rId3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tags" Target="../tags/tag15.xml"/><Relationship Id="rId12" Type="http://schemas.openxmlformats.org/officeDocument/2006/relationships/tags" Target="../tags/tag16.xml"/><Relationship Id="rId13" Type="http://schemas.openxmlformats.org/officeDocument/2006/relationships/tags" Target="../tags/tag17.xml"/><Relationship Id="rId14" Type="http://schemas.openxmlformats.org/officeDocument/2006/relationships/tags" Target="../tags/tag18.xml"/><Relationship Id="rId15" Type="http://schemas.openxmlformats.org/officeDocument/2006/relationships/tags" Target="../tags/tag19.xml"/><Relationship Id="rId16" Type="http://schemas.openxmlformats.org/officeDocument/2006/relationships/slideLayout" Target="../slideLayouts/slideLayout2.xml"/><Relationship Id="rId17" Type="http://schemas.openxmlformats.org/officeDocument/2006/relationships/oleObject" Target="../embeddings/oleObject1.bin"/><Relationship Id="rId18" Type="http://schemas.openxmlformats.org/officeDocument/2006/relationships/image" Target="../media/image1.emf"/><Relationship Id="rId19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2" Type="http://schemas.openxmlformats.org/officeDocument/2006/relationships/tags" Target="../tags/tag6.xml"/><Relationship Id="rId3" Type="http://schemas.openxmlformats.org/officeDocument/2006/relationships/tags" Target="../tags/tag7.xml"/><Relationship Id="rId4" Type="http://schemas.openxmlformats.org/officeDocument/2006/relationships/tags" Target="../tags/tag8.xml"/><Relationship Id="rId5" Type="http://schemas.openxmlformats.org/officeDocument/2006/relationships/tags" Target="../tags/tag9.xml"/><Relationship Id="rId6" Type="http://schemas.openxmlformats.org/officeDocument/2006/relationships/tags" Target="../tags/tag10.xml"/><Relationship Id="rId7" Type="http://schemas.openxmlformats.org/officeDocument/2006/relationships/tags" Target="../tags/tag11.xml"/><Relationship Id="rId8" Type="http://schemas.openxmlformats.org/officeDocument/2006/relationships/tags" Target="../tags/tag12.xml"/><Relationship Id="rId9" Type="http://schemas.openxmlformats.org/officeDocument/2006/relationships/tags" Target="../tags/tag13.xml"/><Relationship Id="rId10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31.xml"/><Relationship Id="rId14" Type="http://schemas.openxmlformats.org/officeDocument/2006/relationships/tags" Target="../tags/tag32.xml"/><Relationship Id="rId15" Type="http://schemas.openxmlformats.org/officeDocument/2006/relationships/tags" Target="../tags/tag33.xml"/><Relationship Id="rId16" Type="http://schemas.openxmlformats.org/officeDocument/2006/relationships/tags" Target="../tags/tag34.xml"/><Relationship Id="rId17" Type="http://schemas.openxmlformats.org/officeDocument/2006/relationships/tags" Target="../tags/tag35.xml"/><Relationship Id="rId18" Type="http://schemas.openxmlformats.org/officeDocument/2006/relationships/tags" Target="../tags/tag36.xml"/><Relationship Id="rId19" Type="http://schemas.openxmlformats.org/officeDocument/2006/relationships/tags" Target="../tags/tag37.xml"/><Relationship Id="rId50" Type="http://schemas.openxmlformats.org/officeDocument/2006/relationships/image" Target="../media/image5.jpeg"/><Relationship Id="rId51" Type="http://schemas.openxmlformats.org/officeDocument/2006/relationships/image" Target="../media/image6.jpeg"/><Relationship Id="rId52" Type="http://schemas.openxmlformats.org/officeDocument/2006/relationships/image" Target="../media/image7.jpeg"/><Relationship Id="rId53" Type="http://schemas.openxmlformats.org/officeDocument/2006/relationships/image" Target="../media/image8.jpeg"/><Relationship Id="rId54" Type="http://schemas.openxmlformats.org/officeDocument/2006/relationships/image" Target="../media/image9.jpeg"/><Relationship Id="rId55" Type="http://schemas.openxmlformats.org/officeDocument/2006/relationships/image" Target="../media/image2.png"/><Relationship Id="rId40" Type="http://schemas.openxmlformats.org/officeDocument/2006/relationships/tags" Target="../tags/tag58.xml"/><Relationship Id="rId41" Type="http://schemas.openxmlformats.org/officeDocument/2006/relationships/tags" Target="../tags/tag59.xml"/><Relationship Id="rId42" Type="http://schemas.openxmlformats.org/officeDocument/2006/relationships/tags" Target="../tags/tag60.xml"/><Relationship Id="rId43" Type="http://schemas.openxmlformats.org/officeDocument/2006/relationships/tags" Target="../tags/tag61.xml"/><Relationship Id="rId44" Type="http://schemas.openxmlformats.org/officeDocument/2006/relationships/tags" Target="../tags/tag62.xml"/><Relationship Id="rId45" Type="http://schemas.openxmlformats.org/officeDocument/2006/relationships/slideLayout" Target="../slideLayouts/slideLayout2.xml"/><Relationship Id="rId46" Type="http://schemas.openxmlformats.org/officeDocument/2006/relationships/oleObject" Target="../embeddings/oleObject2.bin"/><Relationship Id="rId47" Type="http://schemas.openxmlformats.org/officeDocument/2006/relationships/image" Target="../media/image1.emf"/><Relationship Id="rId48" Type="http://schemas.openxmlformats.org/officeDocument/2006/relationships/image" Target="../media/image3.png"/><Relationship Id="rId49" Type="http://schemas.openxmlformats.org/officeDocument/2006/relationships/image" Target="../media/image4.jpeg"/><Relationship Id="rId1" Type="http://schemas.openxmlformats.org/officeDocument/2006/relationships/vmlDrawing" Target="../drawings/vmlDrawing2.vml"/><Relationship Id="rId2" Type="http://schemas.openxmlformats.org/officeDocument/2006/relationships/tags" Target="../tags/tag20.xml"/><Relationship Id="rId3" Type="http://schemas.openxmlformats.org/officeDocument/2006/relationships/tags" Target="../tags/tag21.xml"/><Relationship Id="rId4" Type="http://schemas.openxmlformats.org/officeDocument/2006/relationships/tags" Target="../tags/tag22.xml"/><Relationship Id="rId5" Type="http://schemas.openxmlformats.org/officeDocument/2006/relationships/tags" Target="../tags/tag23.xml"/><Relationship Id="rId6" Type="http://schemas.openxmlformats.org/officeDocument/2006/relationships/tags" Target="../tags/tag24.xml"/><Relationship Id="rId7" Type="http://schemas.openxmlformats.org/officeDocument/2006/relationships/tags" Target="../tags/tag25.xml"/><Relationship Id="rId8" Type="http://schemas.openxmlformats.org/officeDocument/2006/relationships/tags" Target="../tags/tag26.xml"/><Relationship Id="rId9" Type="http://schemas.openxmlformats.org/officeDocument/2006/relationships/tags" Target="../tags/tag27.xml"/><Relationship Id="rId30" Type="http://schemas.openxmlformats.org/officeDocument/2006/relationships/tags" Target="../tags/tag48.xml"/><Relationship Id="rId31" Type="http://schemas.openxmlformats.org/officeDocument/2006/relationships/tags" Target="../tags/tag49.xml"/><Relationship Id="rId32" Type="http://schemas.openxmlformats.org/officeDocument/2006/relationships/tags" Target="../tags/tag50.xml"/><Relationship Id="rId33" Type="http://schemas.openxmlformats.org/officeDocument/2006/relationships/tags" Target="../tags/tag51.xml"/><Relationship Id="rId34" Type="http://schemas.openxmlformats.org/officeDocument/2006/relationships/tags" Target="../tags/tag52.xml"/><Relationship Id="rId35" Type="http://schemas.openxmlformats.org/officeDocument/2006/relationships/tags" Target="../tags/tag53.xml"/><Relationship Id="rId36" Type="http://schemas.openxmlformats.org/officeDocument/2006/relationships/tags" Target="../tags/tag54.xml"/><Relationship Id="rId37" Type="http://schemas.openxmlformats.org/officeDocument/2006/relationships/tags" Target="../tags/tag55.xml"/><Relationship Id="rId38" Type="http://schemas.openxmlformats.org/officeDocument/2006/relationships/tags" Target="../tags/tag56.xml"/><Relationship Id="rId39" Type="http://schemas.openxmlformats.org/officeDocument/2006/relationships/tags" Target="../tags/tag57.xml"/><Relationship Id="rId20" Type="http://schemas.openxmlformats.org/officeDocument/2006/relationships/tags" Target="../tags/tag38.xml"/><Relationship Id="rId21" Type="http://schemas.openxmlformats.org/officeDocument/2006/relationships/tags" Target="../tags/tag39.xml"/><Relationship Id="rId22" Type="http://schemas.openxmlformats.org/officeDocument/2006/relationships/tags" Target="../tags/tag40.xml"/><Relationship Id="rId23" Type="http://schemas.openxmlformats.org/officeDocument/2006/relationships/tags" Target="../tags/tag41.xml"/><Relationship Id="rId24" Type="http://schemas.openxmlformats.org/officeDocument/2006/relationships/tags" Target="../tags/tag42.xml"/><Relationship Id="rId25" Type="http://schemas.openxmlformats.org/officeDocument/2006/relationships/tags" Target="../tags/tag43.xml"/><Relationship Id="rId26" Type="http://schemas.openxmlformats.org/officeDocument/2006/relationships/tags" Target="../tags/tag44.xml"/><Relationship Id="rId27" Type="http://schemas.openxmlformats.org/officeDocument/2006/relationships/tags" Target="../tags/tag45.xml"/><Relationship Id="rId28" Type="http://schemas.openxmlformats.org/officeDocument/2006/relationships/tags" Target="../tags/tag46.xml"/><Relationship Id="rId29" Type="http://schemas.openxmlformats.org/officeDocument/2006/relationships/tags" Target="../tags/tag47.xml"/><Relationship Id="rId10" Type="http://schemas.openxmlformats.org/officeDocument/2006/relationships/tags" Target="../tags/tag28.xml"/><Relationship Id="rId11" Type="http://schemas.openxmlformats.org/officeDocument/2006/relationships/tags" Target="../tags/tag29.xml"/><Relationship Id="rId12" Type="http://schemas.openxmlformats.org/officeDocument/2006/relationships/tags" Target="../tags/tag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4" Type="http://schemas.openxmlformats.org/officeDocument/2006/relationships/tags" Target="../tags/tag66.xml"/><Relationship Id="rId5" Type="http://schemas.openxmlformats.org/officeDocument/2006/relationships/tags" Target="../tags/tag67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1" Type="http://schemas.openxmlformats.org/officeDocument/2006/relationships/tags" Target="../tags/tag63.xml"/><Relationship Id="rId2" Type="http://schemas.openxmlformats.org/officeDocument/2006/relationships/tags" Target="../tags/tag6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4" Type="http://schemas.openxmlformats.org/officeDocument/2006/relationships/tags" Target="../tags/tag71.xml"/><Relationship Id="rId5" Type="http://schemas.openxmlformats.org/officeDocument/2006/relationships/tags" Target="../tags/tag72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1" Type="http://schemas.openxmlformats.org/officeDocument/2006/relationships/tags" Target="../tags/tag68.xml"/><Relationship Id="rId2" Type="http://schemas.openxmlformats.org/officeDocument/2006/relationships/tags" Target="../tags/tag69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emf"/><Relationship Id="rId12" Type="http://schemas.openxmlformats.org/officeDocument/2006/relationships/image" Target="../media/image2.png"/><Relationship Id="rId1" Type="http://schemas.openxmlformats.org/officeDocument/2006/relationships/themeOverride" Target="../theme/themeOverride1.xml"/><Relationship Id="rId2" Type="http://schemas.openxmlformats.org/officeDocument/2006/relationships/vmlDrawing" Target="../drawings/vmlDrawing3.vml"/><Relationship Id="rId3" Type="http://schemas.openxmlformats.org/officeDocument/2006/relationships/tags" Target="../tags/tag73.xml"/><Relationship Id="rId4" Type="http://schemas.openxmlformats.org/officeDocument/2006/relationships/tags" Target="../tags/tag74.xml"/><Relationship Id="rId5" Type="http://schemas.openxmlformats.org/officeDocument/2006/relationships/tags" Target="../tags/tag75.xml"/><Relationship Id="rId6" Type="http://schemas.openxmlformats.org/officeDocument/2006/relationships/tags" Target="../tags/tag76.xml"/><Relationship Id="rId7" Type="http://schemas.openxmlformats.org/officeDocument/2006/relationships/tags" Target="../tags/tag77.xml"/><Relationship Id="rId8" Type="http://schemas.openxmlformats.org/officeDocument/2006/relationships/tags" Target="../tags/tag78.xml"/><Relationship Id="rId9" Type="http://schemas.openxmlformats.org/officeDocument/2006/relationships/slideLayout" Target="../slideLayouts/slideLayout2.xml"/><Relationship Id="rId10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1" Type="http://schemas.openxmlformats.org/officeDocument/2006/relationships/tags" Target="../tags/tag79.xml"/><Relationship Id="rId2" Type="http://schemas.openxmlformats.org/officeDocument/2006/relationships/tags" Target="../tags/tag8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openxmlformats.org/officeDocument/2006/relationships/tags" Target="../tags/tag82.xml"/><Relationship Id="rId2" Type="http://schemas.openxmlformats.org/officeDocument/2006/relationships/tags" Target="../tags/tag8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>
            <p:custDataLst>
              <p:tags r:id="rId1"/>
            </p:custDataLst>
          </p:nvPr>
        </p:nvSpPr>
        <p:spPr>
          <a:xfrm>
            <a:off x="735841" y="2543770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– </a:t>
            </a:r>
            <a:r>
              <a:rPr lang="de-DE" sz="2400" dirty="0" err="1" smtClean="0">
                <a:solidFill>
                  <a:srgbClr val="2790B0"/>
                </a:solidFill>
              </a:rPr>
              <a:t>connecting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the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dots</a:t>
            </a:r>
            <a:r>
              <a:rPr lang="de-DE" sz="2400" dirty="0" smtClean="0">
                <a:solidFill>
                  <a:srgbClr val="2790B0"/>
                </a:solidFill>
              </a:rPr>
              <a:t>  </a:t>
            </a:r>
          </a:p>
        </p:txBody>
      </p:sp>
      <p:sp>
        <p:nvSpPr>
          <p:cNvPr id="5" name="Textfeld 4"/>
          <p:cNvSpPr txBox="1"/>
          <p:nvPr>
            <p:custDataLst>
              <p:tags r:id="rId2"/>
            </p:custDataLst>
          </p:nvPr>
        </p:nvSpPr>
        <p:spPr>
          <a:xfrm>
            <a:off x="735841" y="3005435"/>
            <a:ext cx="623487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>
                <a:solidFill>
                  <a:srgbClr val="2790B0"/>
                </a:solidFill>
                <a:latin typeface="Avenir Book"/>
              </a:rPr>
              <a:t>Preisliste ‚Access </a:t>
            </a:r>
            <a:r>
              <a:rPr lang="de-DE" sz="2000" b="1" dirty="0" err="1" smtClean="0">
                <a:solidFill>
                  <a:srgbClr val="2790B0"/>
                </a:solidFill>
                <a:latin typeface="Avenir Book"/>
              </a:rPr>
              <a:t>Delivery</a:t>
            </a:r>
            <a:r>
              <a:rPr lang="de-DE" sz="2000" b="1" dirty="0" smtClean="0">
                <a:solidFill>
                  <a:srgbClr val="2790B0"/>
                </a:solidFill>
                <a:latin typeface="Avenir Book"/>
              </a:rPr>
              <a:t> Plattform‘ &amp; Vodafone Daten Transport 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olidFill>
                  <a:srgbClr val="2790B0"/>
                </a:solidFill>
                <a:latin typeface="Avenir Book"/>
              </a:rPr>
              <a:t>Stand: Dezember 2012</a:t>
            </a:r>
          </a:p>
        </p:txBody>
      </p:sp>
      <p:sp>
        <p:nvSpPr>
          <p:cNvPr id="7" name="Textfeld 6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think-cell Slide" r:id="rId9" imgW="6350000" imgH="6350000" progId="">
                  <p:embed/>
                </p:oleObj>
              </mc:Choice>
              <mc:Fallback>
                <p:oleObj name="think-cell Slide" r:id="rId9" imgW="6350000" imgH="6350000" progId="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hteck 7"/>
          <p:cNvSpPr/>
          <p:nvPr>
            <p:custDataLst>
              <p:tags r:id="rId3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Bild 16" descr="bejuno_logo_weis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7" name="Textfeld 46"/>
          <p:cNvSpPr txBox="1"/>
          <p:nvPr>
            <p:custDataLst>
              <p:tags r:id="rId5"/>
            </p:custDataLst>
          </p:nvPr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31" name="Textfeld 30"/>
          <p:cNvSpPr txBox="1"/>
          <p:nvPr>
            <p:custDataLst>
              <p:tags r:id="rId6"/>
            </p:custDataLst>
          </p:nvPr>
        </p:nvSpPr>
        <p:spPr>
          <a:xfrm>
            <a:off x="605743" y="169960"/>
            <a:ext cx="5485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Access </a:t>
            </a:r>
            <a:r>
              <a:rPr lang="de-DE" sz="2400" dirty="0" err="1" smtClean="0">
                <a:solidFill>
                  <a:srgbClr val="2790B0"/>
                </a:solidFill>
              </a:rPr>
              <a:t>Delivery</a:t>
            </a:r>
            <a:r>
              <a:rPr lang="de-DE" sz="2400" dirty="0" smtClean="0">
                <a:solidFill>
                  <a:srgbClr val="2790B0"/>
                </a:solidFill>
              </a:rPr>
              <a:t> Plattform Preisliste</a:t>
            </a:r>
            <a:endParaRPr lang="de-DE" sz="2400" dirty="0">
              <a:solidFill>
                <a:srgbClr val="2790B0"/>
              </a:solidFill>
            </a:endParaRPr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729568" y="693180"/>
          <a:ext cx="7319057" cy="46370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520"/>
                <a:gridCol w="2278537"/>
              </a:tblGrid>
              <a:tr h="735570">
                <a:tc>
                  <a:txBody>
                    <a:bodyPr/>
                    <a:lstStyle/>
                    <a:p>
                      <a:r>
                        <a:rPr lang="de-DE" sz="1500" b="0" dirty="0" err="1" smtClean="0">
                          <a:latin typeface="Avenir Book"/>
                        </a:rPr>
                        <a:t>Zubuchbare</a:t>
                      </a:r>
                      <a:r>
                        <a:rPr lang="de-DE" sz="1500" b="0" baseline="0" dirty="0" smtClean="0">
                          <a:latin typeface="Avenir Book"/>
                        </a:rPr>
                        <a:t> Leistungen</a:t>
                      </a:r>
                      <a:endParaRPr lang="de-DE" sz="1500" b="0" dirty="0">
                        <a:latin typeface="Avenir Book"/>
                      </a:endParaRPr>
                    </a:p>
                  </a:txBody>
                  <a:tcPr anchor="ctr"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500" b="0" dirty="0" smtClean="0">
                          <a:latin typeface="Avenir Book"/>
                        </a:rPr>
                        <a:t>Preis</a:t>
                      </a:r>
                      <a:endParaRPr lang="de-DE" sz="1500" b="0" dirty="0">
                        <a:latin typeface="Avenir Book"/>
                      </a:endParaRPr>
                    </a:p>
                  </a:txBody>
                  <a:tcPr anchor="ctr">
                    <a:solidFill>
                      <a:srgbClr val="2790B0"/>
                    </a:solidFill>
                  </a:tcPr>
                </a:tc>
              </a:tr>
              <a:tr h="95882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de-DE" sz="14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VPN Access </a:t>
                      </a:r>
                    </a:p>
                    <a:p>
                      <a:r>
                        <a:rPr lang="de-DE" sz="1400" baseline="0" dirty="0" smtClean="0">
                          <a:latin typeface="Avenir Book"/>
                        </a:rPr>
                        <a:t>90050 Einmalige Aktivierung</a:t>
                      </a:r>
                    </a:p>
                    <a:p>
                      <a:r>
                        <a:rPr lang="de-DE" sz="1400" dirty="0" smtClean="0">
                          <a:latin typeface="Avenir Book"/>
                        </a:rPr>
                        <a:t>90055 Monatliche</a:t>
                      </a:r>
                      <a:r>
                        <a:rPr lang="de-DE" sz="1400" baseline="0" dirty="0" smtClean="0">
                          <a:latin typeface="Avenir Book"/>
                        </a:rPr>
                        <a:t> Überlassung inkl. 3 GB Datenverkehr</a:t>
                      </a:r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 smtClean="0">
                        <a:latin typeface="Avenir Book"/>
                      </a:endParaRPr>
                    </a:p>
                    <a:p>
                      <a:pPr algn="ctr"/>
                      <a:r>
                        <a:rPr lang="de-DE" sz="1400" dirty="0" smtClean="0">
                          <a:latin typeface="Avenir Book"/>
                        </a:rPr>
                        <a:t>4</a:t>
                      </a:r>
                      <a:r>
                        <a:rPr lang="de-DE" sz="1400" baseline="0" dirty="0" smtClean="0">
                          <a:latin typeface="Avenir Book"/>
                        </a:rPr>
                        <a:t>,00 </a:t>
                      </a:r>
                      <a:r>
                        <a:rPr lang="de-DE" sz="1400" dirty="0" smtClean="0">
                          <a:latin typeface="Avenir Book"/>
                        </a:rPr>
                        <a:t>Euro</a:t>
                      </a:r>
                    </a:p>
                    <a:p>
                      <a:pPr algn="ctr"/>
                      <a:r>
                        <a:rPr lang="de-DE" sz="1400" dirty="0" smtClean="0">
                          <a:latin typeface="Avenir Book"/>
                        </a:rPr>
                        <a:t>1,00 Euro</a:t>
                      </a:r>
                    </a:p>
                    <a:p>
                      <a:pPr algn="ctr"/>
                      <a:r>
                        <a:rPr lang="de-DE" sz="1400" dirty="0" smtClean="0">
                          <a:latin typeface="Avenir Book"/>
                        </a:rPr>
                        <a:t> </a:t>
                      </a:r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88903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05762">
                <a:tc>
                  <a:txBody>
                    <a:bodyPr/>
                    <a:lstStyle/>
                    <a:p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7053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400" dirty="0" smtClean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1525">
                <a:tc>
                  <a:txBody>
                    <a:bodyPr/>
                    <a:lstStyle/>
                    <a:p>
                      <a:endParaRPr lang="de-DE" sz="1400" b="0" kern="1200" noProof="0" dirty="0" smtClean="0">
                        <a:solidFill>
                          <a:schemeClr val="dk1"/>
                        </a:solidFill>
                        <a:latin typeface="Avenir Book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05762">
                <a:tc>
                  <a:txBody>
                    <a:bodyPr/>
                    <a:lstStyle/>
                    <a:p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400" dirty="0"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Textfeld 10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>
            <p:custDataLst>
              <p:tags r:id="rId1"/>
            </p:custDataLst>
          </p:nvPr>
        </p:nvSpPr>
        <p:spPr>
          <a:xfrm>
            <a:off x="595313" y="157650"/>
            <a:ext cx="4437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Preise für Satelliten-Verbindungen </a:t>
            </a:r>
            <a:endParaRPr lang="de-DE" sz="2400" dirty="0">
              <a:solidFill>
                <a:srgbClr val="2790B0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 rot="645629">
            <a:off x="2286001" y="2959099"/>
            <a:ext cx="3574003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Preise und Konditionen auf Anfrage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>
            <p:custDataLst>
              <p:tags r:id="rId1"/>
            </p:custDataLst>
          </p:nvPr>
        </p:nvSpPr>
        <p:spPr>
          <a:xfrm>
            <a:off x="735841" y="2543770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bejuno – </a:t>
            </a:r>
            <a:r>
              <a:rPr lang="de-DE" sz="2400" dirty="0" err="1" smtClean="0">
                <a:solidFill>
                  <a:schemeClr val="bg1"/>
                </a:solidFill>
              </a:rPr>
              <a:t>connecting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dots</a:t>
            </a:r>
            <a:r>
              <a:rPr lang="de-DE" sz="2400" dirty="0" smtClean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5" name="Textfeld 4"/>
          <p:cNvSpPr txBox="1"/>
          <p:nvPr>
            <p:custDataLst>
              <p:tags r:id="rId2"/>
            </p:custDataLst>
          </p:nvPr>
        </p:nvSpPr>
        <p:spPr>
          <a:xfrm>
            <a:off x="735841" y="3005435"/>
            <a:ext cx="6234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  <a:latin typeface="Avenir Book"/>
              </a:rPr>
              <a:t>Preisliste Geräte 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olidFill>
                  <a:schemeClr val="bg1"/>
                </a:solidFill>
                <a:latin typeface="Avenir Book"/>
              </a:rPr>
              <a:t>Stand: Dezember 2012</a:t>
            </a:r>
          </a:p>
        </p:txBody>
      </p:sp>
      <p:pic>
        <p:nvPicPr>
          <p:cNvPr id="6" name="Bild 16" descr="bejuno_logo_weis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>
            <p:custDataLst>
              <p:tags r:id="rId1"/>
            </p:custDataLst>
          </p:nvPr>
        </p:nvSpPr>
        <p:spPr>
          <a:xfrm>
            <a:off x="605743" y="169960"/>
            <a:ext cx="429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M2M Geräte (Modem, </a:t>
            </a:r>
            <a:r>
              <a:rPr lang="de-DE" sz="2400" dirty="0" err="1" smtClean="0">
                <a:solidFill>
                  <a:srgbClr val="2790B0"/>
                </a:solidFill>
              </a:rPr>
              <a:t>Router</a:t>
            </a:r>
            <a:r>
              <a:rPr lang="de-DE" sz="2400" dirty="0" smtClean="0">
                <a:solidFill>
                  <a:srgbClr val="2790B0"/>
                </a:solidFill>
              </a:rPr>
              <a:t>,...) </a:t>
            </a:r>
            <a:endParaRPr lang="de-DE" sz="2400" dirty="0">
              <a:solidFill>
                <a:srgbClr val="2790B0"/>
              </a:solidFill>
            </a:endParaRPr>
          </a:p>
        </p:txBody>
      </p:sp>
      <p:sp>
        <p:nvSpPr>
          <p:cNvPr id="3" name="Textfeld 2"/>
          <p:cNvSpPr txBox="1"/>
          <p:nvPr/>
        </p:nvSpPr>
        <p:spPr>
          <a:xfrm rot="645629">
            <a:off x="3058527" y="2959099"/>
            <a:ext cx="202895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Auswahl noch offen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>
            <p:custDataLst>
              <p:tags r:id="rId1"/>
            </p:custDataLst>
          </p:nvPr>
        </p:nvSpPr>
        <p:spPr>
          <a:xfrm>
            <a:off x="735841" y="2543770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bejuno – </a:t>
            </a:r>
            <a:r>
              <a:rPr lang="de-DE" sz="2400" dirty="0" err="1" smtClean="0">
                <a:solidFill>
                  <a:schemeClr val="bg1"/>
                </a:solidFill>
              </a:rPr>
              <a:t>connecting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dots</a:t>
            </a:r>
            <a:r>
              <a:rPr lang="de-DE" sz="2400" dirty="0" smtClean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7" name="Textfeld 6"/>
          <p:cNvSpPr txBox="1"/>
          <p:nvPr>
            <p:custDataLst>
              <p:tags r:id="rId2"/>
            </p:custDataLst>
          </p:nvPr>
        </p:nvSpPr>
        <p:spPr>
          <a:xfrm>
            <a:off x="735841" y="3005435"/>
            <a:ext cx="6234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  <a:latin typeface="Avenir Book"/>
              </a:rPr>
              <a:t>Beispielhafte Preisberechnung</a:t>
            </a:r>
            <a:endParaRPr lang="de-DE" sz="2000" dirty="0" smtClean="0">
              <a:solidFill>
                <a:schemeClr val="bg1"/>
              </a:solidFill>
              <a:latin typeface="Avenir Book"/>
            </a:endParaRPr>
          </a:p>
        </p:txBody>
      </p:sp>
      <p:pic>
        <p:nvPicPr>
          <p:cNvPr id="8" name="Bild 16" descr="bejuno_logo_weis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Objekt 2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6" name="think-cell Slide" r:id="rId22" imgW="6350000" imgH="6350000" progId="">
                  <p:embed/>
                </p:oleObj>
              </mc:Choice>
              <mc:Fallback>
                <p:oleObj name="think-cell Slide" r:id="rId22" imgW="6350000" imgH="6350000" progId="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feld 3"/>
          <p:cNvSpPr txBox="1"/>
          <p:nvPr>
            <p:custDataLst>
              <p:tags r:id="rId3"/>
            </p:custDataLst>
          </p:nvPr>
        </p:nvSpPr>
        <p:spPr>
          <a:xfrm>
            <a:off x="608839" y="195750"/>
            <a:ext cx="233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Beispielrechnung</a:t>
            </a:r>
            <a:endParaRPr lang="de-DE" sz="2400" dirty="0">
              <a:solidFill>
                <a:srgbClr val="2790B0"/>
              </a:solidFill>
            </a:endParaRPr>
          </a:p>
        </p:txBody>
      </p:sp>
      <p:sp>
        <p:nvSpPr>
          <p:cNvPr id="5" name="Textfeld 4"/>
          <p:cNvSpPr txBox="1"/>
          <p:nvPr>
            <p:custDataLst>
              <p:tags r:id="rId4"/>
            </p:custDataLst>
          </p:nvPr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>
            <p:custDataLst>
              <p:tags r:id="rId5"/>
            </p:custDataLst>
          </p:nvPr>
        </p:nvSpPr>
        <p:spPr>
          <a:xfrm>
            <a:off x="608839" y="843260"/>
            <a:ext cx="11151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Annahmen</a:t>
            </a:r>
          </a:p>
        </p:txBody>
      </p:sp>
      <p:sp>
        <p:nvSpPr>
          <p:cNvPr id="8" name="Textfeld 7"/>
          <p:cNvSpPr txBox="1"/>
          <p:nvPr>
            <p:custDataLst>
              <p:tags r:id="rId6"/>
            </p:custDataLst>
          </p:nvPr>
        </p:nvSpPr>
        <p:spPr>
          <a:xfrm>
            <a:off x="608839" y="1098550"/>
            <a:ext cx="792556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Ein lokaler Energieversorger möchte Zählerstände über eine M2M Lösung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fernablesen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.</a:t>
            </a: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In Summe sollen 10.000 Geräte im M2M Netz betrieben werden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 Einmalige Einrichtungskosten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i.H.v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. 32.000 Euro plus monatliche Kosten für den Betrieb eines M2M Netzwerkes mit 10.000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 á 2,60 = 26.000 Euro </a:t>
            </a:r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</a:endParaRP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Jeder Zähler überträgt einmal am Tag seinen Zählerstand an einen zentralen Rechner. </a:t>
            </a: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Das übertragene Datenvolumen beträgt 3 KB pro Tag und ca. 93 KB pro Monat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 Die Kosten pro SIM Karte mit inkl. Volumen von 100 KB pro Monat belaufen sich auf 1,10 Euro pro Karte zzgl. 4 Euro einmalige Aktivierungsgebühr.</a:t>
            </a: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sym typeface="Wingdings" pitchFamily="2" charset="2"/>
            </a:endParaRPr>
          </a:p>
        </p:txBody>
      </p:sp>
      <p:sp>
        <p:nvSpPr>
          <p:cNvPr id="9" name="Rechteck 8"/>
          <p:cNvSpPr/>
          <p:nvPr>
            <p:custDataLst>
              <p:tags r:id="rId7"/>
            </p:custDataLst>
          </p:nvPr>
        </p:nvSpPr>
        <p:spPr>
          <a:xfrm>
            <a:off x="608839" y="3599234"/>
            <a:ext cx="310969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Ersteinrichtung M2M Netzwerk für 10.000 </a:t>
            </a:r>
            <a:r>
              <a:rPr lang="de-DE" sz="14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dots</a:t>
            </a:r>
            <a:endParaRPr lang="de-DE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lvl="0" indent="-342900">
              <a:buFont typeface="+mj-lt"/>
              <a:buAutoNum type="arabicPeriod"/>
            </a:pPr>
            <a:endParaRPr lang="de-DE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Monatlicher Betrieb eines M2M Netzes mit 10.000 </a:t>
            </a:r>
            <a:r>
              <a:rPr lang="de-DE" sz="14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dots</a:t>
            </a:r>
            <a:endParaRPr lang="de-DE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lvl="0" indent="-342900">
              <a:buFont typeface="+mj-lt"/>
              <a:buAutoNum type="arabicPeriod"/>
            </a:pPr>
            <a:endParaRPr lang="de-DE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Erstaktivierung der SIM Karte beim Netzbetreiber</a:t>
            </a:r>
          </a:p>
          <a:p>
            <a:pPr marL="342900" lvl="0" indent="-342900">
              <a:buFont typeface="+mj-lt"/>
              <a:buAutoNum type="arabicPeriod"/>
            </a:pPr>
            <a:endParaRPr lang="de-DE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Mobilfunktarif pro Monat mit 100 KB </a:t>
            </a:r>
            <a:r>
              <a:rPr lang="de-DE" sz="14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Daten-Inklusivvolumen</a:t>
            </a:r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 </a:t>
            </a:r>
          </a:p>
        </p:txBody>
      </p:sp>
      <p:sp>
        <p:nvSpPr>
          <p:cNvPr id="10" name="Textfeld 9"/>
          <p:cNvSpPr txBox="1"/>
          <p:nvPr>
            <p:custDataLst>
              <p:tags r:id="rId8"/>
            </p:custDataLst>
          </p:nvPr>
        </p:nvSpPr>
        <p:spPr>
          <a:xfrm>
            <a:off x="608839" y="3276069"/>
            <a:ext cx="317586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Kostenaufstellung Einzelpositionen</a:t>
            </a:r>
          </a:p>
        </p:txBody>
      </p:sp>
      <p:sp>
        <p:nvSpPr>
          <p:cNvPr id="11" name="Rechteck 10"/>
          <p:cNvSpPr/>
          <p:nvPr>
            <p:custDataLst>
              <p:tags r:id="rId9"/>
            </p:custDataLst>
          </p:nvPr>
        </p:nvSpPr>
        <p:spPr>
          <a:xfrm>
            <a:off x="3578836" y="3814677"/>
            <a:ext cx="15255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32.000 Euro</a:t>
            </a:r>
          </a:p>
        </p:txBody>
      </p:sp>
      <p:sp>
        <p:nvSpPr>
          <p:cNvPr id="12" name="Rechteck 11"/>
          <p:cNvSpPr/>
          <p:nvPr>
            <p:custDataLst>
              <p:tags r:id="rId10"/>
            </p:custDataLst>
          </p:nvPr>
        </p:nvSpPr>
        <p:spPr>
          <a:xfrm>
            <a:off x="3578836" y="4232408"/>
            <a:ext cx="2419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2,60 Euro x 10.000 </a:t>
            </a:r>
            <a:r>
              <a:rPr lang="de-DE" sz="14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dots</a:t>
            </a:r>
            <a:endParaRPr lang="de-DE" sz="1400" dirty="0" smtClean="0">
              <a:solidFill>
                <a:prstClr val="black">
                  <a:lumMod val="75000"/>
                  <a:lumOff val="25000"/>
                </a:prst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26.000 Euro</a:t>
            </a:r>
          </a:p>
        </p:txBody>
      </p:sp>
      <p:sp>
        <p:nvSpPr>
          <p:cNvPr id="14" name="Rechteck 13"/>
          <p:cNvSpPr/>
          <p:nvPr>
            <p:custDataLst>
              <p:tags r:id="rId11"/>
            </p:custDataLst>
          </p:nvPr>
        </p:nvSpPr>
        <p:spPr>
          <a:xfrm>
            <a:off x="3578836" y="5485024"/>
            <a:ext cx="2419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1,10 Euro x 10.000 SIMs</a:t>
            </a:r>
          </a:p>
          <a:p>
            <a:pPr marL="34290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11.000 Euro pro Monat</a:t>
            </a:r>
          </a:p>
        </p:txBody>
      </p:sp>
      <p:sp>
        <p:nvSpPr>
          <p:cNvPr id="16" name="Rechteck 15"/>
          <p:cNvSpPr/>
          <p:nvPr>
            <p:custDataLst>
              <p:tags r:id="rId12"/>
            </p:custDataLst>
          </p:nvPr>
        </p:nvSpPr>
        <p:spPr>
          <a:xfrm>
            <a:off x="3578836" y="4813377"/>
            <a:ext cx="2419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4,00 Euro x 10.000 SIMs</a:t>
            </a:r>
          </a:p>
          <a:p>
            <a:pPr marL="342900" indent="-342900"/>
            <a:r>
              <a:rPr lang="de-DE" sz="14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40.000 Euro</a:t>
            </a:r>
          </a:p>
        </p:txBody>
      </p:sp>
      <p:sp>
        <p:nvSpPr>
          <p:cNvPr id="24" name="Textfeld 23"/>
          <p:cNvSpPr txBox="1"/>
          <p:nvPr>
            <p:custDataLst>
              <p:tags r:id="rId13"/>
            </p:custDataLst>
          </p:nvPr>
        </p:nvSpPr>
        <p:spPr>
          <a:xfrm>
            <a:off x="6290014" y="4397508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72.000 Euro </a:t>
            </a:r>
          </a:p>
        </p:txBody>
      </p:sp>
      <p:sp>
        <p:nvSpPr>
          <p:cNvPr id="25" name="Textfeld 24"/>
          <p:cNvSpPr txBox="1"/>
          <p:nvPr>
            <p:custDataLst>
              <p:tags r:id="rId14"/>
            </p:custDataLst>
          </p:nvPr>
        </p:nvSpPr>
        <p:spPr>
          <a:xfrm>
            <a:off x="6386195" y="5573924"/>
            <a:ext cx="966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venir Book"/>
                <a:cs typeface="Avenir Book"/>
              </a:rPr>
              <a:t>3,70 Euro </a:t>
            </a:r>
          </a:p>
        </p:txBody>
      </p:sp>
      <p:sp>
        <p:nvSpPr>
          <p:cNvPr id="26" name="Rechteck 25"/>
          <p:cNvSpPr/>
          <p:nvPr>
            <p:custDataLst>
              <p:tags r:id="rId15"/>
            </p:custDataLst>
          </p:nvPr>
        </p:nvSpPr>
        <p:spPr>
          <a:xfrm>
            <a:off x="5995111" y="3728177"/>
            <a:ext cx="1749098" cy="553999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/>
          <p:cNvSpPr txBox="1"/>
          <p:nvPr>
            <p:custDataLst>
              <p:tags r:id="rId16"/>
            </p:custDataLst>
          </p:nvPr>
        </p:nvSpPr>
        <p:spPr>
          <a:xfrm>
            <a:off x="6109596" y="3728178"/>
            <a:ext cx="1634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chemeClr val="bg1"/>
                </a:solidFill>
                <a:latin typeface="Avenir Book"/>
              </a:rPr>
              <a:t>Ersteinrichtung und Aktivierung</a:t>
            </a:r>
          </a:p>
        </p:txBody>
      </p:sp>
      <p:sp>
        <p:nvSpPr>
          <p:cNvPr id="28" name="Rechteck 27"/>
          <p:cNvSpPr/>
          <p:nvPr>
            <p:custDataLst>
              <p:tags r:id="rId17"/>
            </p:custDataLst>
          </p:nvPr>
        </p:nvSpPr>
        <p:spPr>
          <a:xfrm>
            <a:off x="5995111" y="4282176"/>
            <a:ext cx="1749098" cy="553999"/>
          </a:xfrm>
          <a:prstGeom prst="rect">
            <a:avLst/>
          </a:prstGeom>
          <a:noFill/>
          <a:ln>
            <a:solidFill>
              <a:srgbClr val="2790B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>
            <p:custDataLst>
              <p:tags r:id="rId18"/>
            </p:custDataLst>
          </p:nvPr>
        </p:nvSpPr>
        <p:spPr>
          <a:xfrm>
            <a:off x="5995111" y="4909971"/>
            <a:ext cx="1749098" cy="553999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/>
          <p:cNvSpPr txBox="1"/>
          <p:nvPr>
            <p:custDataLst>
              <p:tags r:id="rId19"/>
            </p:custDataLst>
          </p:nvPr>
        </p:nvSpPr>
        <p:spPr>
          <a:xfrm>
            <a:off x="5995112" y="4909972"/>
            <a:ext cx="17490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chemeClr val="bg1"/>
                </a:solidFill>
                <a:latin typeface="Avenir Book"/>
              </a:rPr>
              <a:t>Kosten pro Gerät im Monat</a:t>
            </a:r>
          </a:p>
        </p:txBody>
      </p:sp>
      <p:sp>
        <p:nvSpPr>
          <p:cNvPr id="32" name="Rechteck 31"/>
          <p:cNvSpPr/>
          <p:nvPr>
            <p:custDataLst>
              <p:tags r:id="rId20"/>
            </p:custDataLst>
          </p:nvPr>
        </p:nvSpPr>
        <p:spPr>
          <a:xfrm>
            <a:off x="5995112" y="5463970"/>
            <a:ext cx="1749097" cy="553999"/>
          </a:xfrm>
          <a:prstGeom prst="rect">
            <a:avLst/>
          </a:prstGeom>
          <a:noFill/>
          <a:ln>
            <a:solidFill>
              <a:srgbClr val="2790B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>
            <p:custDataLst>
              <p:tags r:id="rId1"/>
            </p:custDataLst>
          </p:nvPr>
        </p:nvSpPr>
        <p:spPr>
          <a:xfrm>
            <a:off x="735841" y="2543770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bejuno – </a:t>
            </a:r>
            <a:r>
              <a:rPr lang="de-DE" sz="2400" dirty="0" err="1" smtClean="0">
                <a:solidFill>
                  <a:schemeClr val="bg1"/>
                </a:solidFill>
              </a:rPr>
              <a:t>connecting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dots</a:t>
            </a:r>
            <a:r>
              <a:rPr lang="de-DE" sz="2400" dirty="0" smtClean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5" name="Textfeld 4"/>
          <p:cNvSpPr txBox="1"/>
          <p:nvPr>
            <p:custDataLst>
              <p:tags r:id="rId2"/>
            </p:custDataLst>
          </p:nvPr>
        </p:nvSpPr>
        <p:spPr>
          <a:xfrm>
            <a:off x="735841" y="3005435"/>
            <a:ext cx="6234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  <a:latin typeface="Avenir Book"/>
              </a:rPr>
              <a:t>Preisliste ‚Access </a:t>
            </a:r>
            <a:r>
              <a:rPr lang="de-DE" sz="2000" b="1" dirty="0" err="1" smtClean="0">
                <a:solidFill>
                  <a:schemeClr val="bg1"/>
                </a:solidFill>
                <a:latin typeface="Avenir Book"/>
              </a:rPr>
              <a:t>Delivery</a:t>
            </a:r>
            <a:r>
              <a:rPr lang="de-DE" sz="2000" b="1" dirty="0" smtClean="0">
                <a:solidFill>
                  <a:schemeClr val="bg1"/>
                </a:solidFill>
                <a:latin typeface="Avenir Book"/>
              </a:rPr>
              <a:t> Plattform‘ 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olidFill>
                  <a:schemeClr val="bg1"/>
                </a:solidFill>
                <a:latin typeface="Avenir Book"/>
              </a:rPr>
              <a:t>Stand: Dezember 2012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kt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think-cell Slide" r:id="rId17" imgW="6350000" imgH="6350000" progId="">
                  <p:embed/>
                </p:oleObj>
              </mc:Choice>
              <mc:Fallback>
                <p:oleObj name="think-cell Slide" r:id="rId17" imgW="6350000" imgH="6350000" progId="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hteck 15"/>
          <p:cNvSpPr/>
          <p:nvPr>
            <p:custDataLst>
              <p:tags r:id="rId3"/>
            </p:custDataLst>
          </p:nvPr>
        </p:nvSpPr>
        <p:spPr>
          <a:xfrm>
            <a:off x="3948938" y="1173679"/>
            <a:ext cx="4745629" cy="3834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>
            <p:custDataLst>
              <p:tags r:id="rId4"/>
            </p:custDataLst>
          </p:nvPr>
        </p:nvSpPr>
        <p:spPr>
          <a:xfrm>
            <a:off x="3948940" y="1929329"/>
            <a:ext cx="4745629" cy="3834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/>
          <p:cNvSpPr/>
          <p:nvPr>
            <p:custDataLst>
              <p:tags r:id="rId5"/>
            </p:custDataLst>
          </p:nvPr>
        </p:nvSpPr>
        <p:spPr>
          <a:xfrm>
            <a:off x="3948940" y="2641600"/>
            <a:ext cx="4745629" cy="3834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>
            <p:custDataLst>
              <p:tags r:id="rId6"/>
            </p:custDataLst>
          </p:nvPr>
        </p:nvSpPr>
        <p:spPr>
          <a:xfrm>
            <a:off x="3948940" y="3853129"/>
            <a:ext cx="4745629" cy="13254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/>
          <p:cNvSpPr/>
          <p:nvPr>
            <p:custDataLst>
              <p:tags r:id="rId7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" name="Bild 16" descr="bejuno_logo_weis.png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" name="Textfeld 3"/>
          <p:cNvSpPr txBox="1"/>
          <p:nvPr>
            <p:custDataLst>
              <p:tags r:id="rId9"/>
            </p:custDataLst>
          </p:nvPr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6" name="Textfeld 5"/>
          <p:cNvSpPr txBox="1"/>
          <p:nvPr>
            <p:custDataLst>
              <p:tags r:id="rId10"/>
            </p:custDataLst>
          </p:nvPr>
        </p:nvSpPr>
        <p:spPr>
          <a:xfrm>
            <a:off x="583439" y="174367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– </a:t>
            </a:r>
            <a:r>
              <a:rPr lang="de-DE" sz="2400" dirty="0" err="1" smtClean="0">
                <a:solidFill>
                  <a:srgbClr val="2790B0"/>
                </a:solidFill>
              </a:rPr>
              <a:t>connecting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the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dots</a:t>
            </a:r>
            <a:r>
              <a:rPr lang="de-DE" sz="2400" dirty="0" smtClean="0">
                <a:solidFill>
                  <a:srgbClr val="2790B0"/>
                </a:solidFill>
              </a:rPr>
              <a:t>  </a:t>
            </a:r>
          </a:p>
        </p:txBody>
      </p:sp>
      <p:sp>
        <p:nvSpPr>
          <p:cNvPr id="9" name="Textfeld 8"/>
          <p:cNvSpPr txBox="1"/>
          <p:nvPr>
            <p:custDataLst>
              <p:tags r:id="rId11"/>
            </p:custDataLst>
          </p:nvPr>
        </p:nvSpPr>
        <p:spPr>
          <a:xfrm>
            <a:off x="3948940" y="773280"/>
            <a:ext cx="51991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Basisleistungen der bejuno ‚Access Delivery Plattform‘ </a:t>
            </a:r>
          </a:p>
        </p:txBody>
      </p:sp>
      <p:sp>
        <p:nvSpPr>
          <p:cNvPr id="12" name="Rechteck 11"/>
          <p:cNvSpPr/>
          <p:nvPr>
            <p:custDataLst>
              <p:tags r:id="rId12"/>
            </p:custDataLst>
          </p:nvPr>
        </p:nvSpPr>
        <p:spPr>
          <a:xfrm>
            <a:off x="3948938" y="1157257"/>
            <a:ext cx="4745630" cy="39959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Ein privates M2M Netz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(inkl.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Closed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User Group)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24/7 Überwachung der Plattform 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Freie Skalierbarkeit der Netzgröße 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Email Support </a:t>
            </a:r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Individuelle Alarmfunktion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Management Webportal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Tx/>
              <a:buChar char="-"/>
            </a:pP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</a:t>
            </a:r>
            <a:r>
              <a:rPr lang="de-DE" sz="14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Selfcare</a:t>
            </a: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Tx/>
              <a:buChar char="-"/>
            </a:pP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</a:t>
            </a:r>
            <a:r>
              <a:rPr lang="de-DE" sz="14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Monitoring</a:t>
            </a: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</a:t>
            </a: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Verbindet Access-Technologien von verschiedenen Telekommunikationsunternehmen zu einem Netz </a:t>
            </a:r>
            <a:r>
              <a:rPr lang="de-DE" sz="14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(1)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Tx/>
              <a:buChar char="-"/>
            </a:pP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Point </a:t>
            </a:r>
            <a:r>
              <a:rPr lang="de-DE" sz="14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to</a:t>
            </a: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Point VPN und Site to Site VPN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Tx/>
              <a:buChar char="-"/>
            </a:pP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Mobilfunk 2G, 3G, 4G</a:t>
            </a:r>
          </a:p>
          <a:p>
            <a:pPr>
              <a:spcBef>
                <a:spcPts val="200"/>
              </a:spcBef>
              <a:spcAft>
                <a:spcPts val="200"/>
              </a:spcAft>
              <a:buFontTx/>
              <a:buChar char="-"/>
            </a:pPr>
            <a:r>
              <a:rPr lang="de-DE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Satellit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  <a:latin typeface="Avenir Book"/>
            </a:endParaRPr>
          </a:p>
        </p:txBody>
      </p:sp>
      <p:sp>
        <p:nvSpPr>
          <p:cNvPr id="21" name="Rechteck 20"/>
          <p:cNvSpPr/>
          <p:nvPr>
            <p:custDataLst>
              <p:tags r:id="rId13"/>
            </p:custDataLst>
          </p:nvPr>
        </p:nvSpPr>
        <p:spPr>
          <a:xfrm>
            <a:off x="583439" y="1157257"/>
            <a:ext cx="2947246" cy="2462213"/>
          </a:xfrm>
          <a:prstGeom prst="rect">
            <a:avLst/>
          </a:prstGeom>
        </p:spPr>
        <p:txBody>
          <a:bodyPr wrap="square" lIns="216000" rIns="216000">
            <a:spAutoFit/>
          </a:bodyPr>
          <a:lstStyle/>
          <a:p>
            <a:pPr algn="just">
              <a:spcBef>
                <a:spcPts val="600"/>
              </a:spcBef>
              <a:spcAft>
                <a:spcPts val="4800"/>
              </a:spcAft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Jede M2M Lösung benötigt ein Netzwerk, das einzelne Geräte, Sensoren, Server und Applikationen miteinander verbindet.</a:t>
            </a:r>
            <a:b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bejuno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bietet mit seiner ‚Access Delivery Plattform‘ eine Infrastruktur an, mit der M2M Netze für jeden Bedarf einfach, schnell und kostengünstig umgesetzt werden können.  </a:t>
            </a:r>
          </a:p>
        </p:txBody>
      </p:sp>
      <p:sp>
        <p:nvSpPr>
          <p:cNvPr id="22" name="Textfeld 21"/>
          <p:cNvSpPr txBox="1"/>
          <p:nvPr>
            <p:custDataLst>
              <p:tags r:id="rId14"/>
            </p:custDataLst>
          </p:nvPr>
        </p:nvSpPr>
        <p:spPr>
          <a:xfrm>
            <a:off x="583439" y="5964238"/>
            <a:ext cx="21483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smtClean="0">
                <a:solidFill>
                  <a:schemeClr val="bg1"/>
                </a:solidFill>
                <a:latin typeface="Avenir Book"/>
              </a:rPr>
              <a:t>(1) Netzwerke gemäß lokaler Verfügbarkeit</a:t>
            </a:r>
            <a:endParaRPr lang="de-DE" sz="800" dirty="0">
              <a:solidFill>
                <a:schemeClr val="bg1"/>
              </a:solidFill>
              <a:latin typeface="Avenir Book"/>
            </a:endParaRPr>
          </a:p>
        </p:txBody>
      </p:sp>
      <p:grpSp>
        <p:nvGrpSpPr>
          <p:cNvPr id="34" name="Gruppieren 33"/>
          <p:cNvGrpSpPr/>
          <p:nvPr>
            <p:custDataLst>
              <p:tags r:id="rId15"/>
            </p:custDataLst>
          </p:nvPr>
        </p:nvGrpSpPr>
        <p:grpSpPr>
          <a:xfrm rot="330698">
            <a:off x="7709724" y="4535582"/>
            <a:ext cx="1439855" cy="1339756"/>
            <a:chOff x="4503745" y="1369153"/>
            <a:chExt cx="1439855" cy="1339756"/>
          </a:xfrm>
        </p:grpSpPr>
        <p:sp>
          <p:nvSpPr>
            <p:cNvPr id="32" name="Akkord 31"/>
            <p:cNvSpPr/>
            <p:nvPr/>
          </p:nvSpPr>
          <p:spPr>
            <a:xfrm>
              <a:off x="4503745" y="1369153"/>
              <a:ext cx="1174940" cy="1142812"/>
            </a:xfrm>
            <a:prstGeom prst="chord">
              <a:avLst>
                <a:gd name="adj1" fmla="val 4365336"/>
                <a:gd name="adj2" fmla="val 882970"/>
              </a:avLst>
            </a:prstGeom>
            <a:gradFill>
              <a:gsLst>
                <a:gs pos="0">
                  <a:srgbClr val="2790B0"/>
                </a:gs>
                <a:gs pos="100000">
                  <a:srgbClr val="72C6E0"/>
                </a:gs>
              </a:gsLst>
            </a:gradFill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Akkord 32"/>
            <p:cNvSpPr/>
            <p:nvPr/>
          </p:nvSpPr>
          <p:spPr>
            <a:xfrm>
              <a:off x="5182884" y="2019794"/>
              <a:ext cx="760716" cy="689115"/>
            </a:xfrm>
            <a:prstGeom prst="chord">
              <a:avLst>
                <a:gd name="adj1" fmla="val 9497924"/>
                <a:gd name="adj2" fmla="val 17457947"/>
              </a:avLst>
            </a:prstGeom>
            <a:gradFill>
              <a:gsLst>
                <a:gs pos="0">
                  <a:srgbClr val="2790B0"/>
                </a:gs>
                <a:gs pos="100000">
                  <a:srgbClr val="72C6E0"/>
                </a:gs>
              </a:gsLst>
            </a:gradFill>
            <a:ln w="63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6" name="Rechteck 35"/>
          <p:cNvSpPr/>
          <p:nvPr/>
        </p:nvSpPr>
        <p:spPr>
          <a:xfrm rot="19461645">
            <a:off x="7733462" y="4778721"/>
            <a:ext cx="111921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400" dirty="0" smtClean="0">
                <a:solidFill>
                  <a:schemeClr val="bg1"/>
                </a:solidFill>
                <a:latin typeface="Avenir Book"/>
              </a:rPr>
              <a:t>Ihr privates </a:t>
            </a:r>
            <a:br>
              <a:rPr lang="de-DE" sz="1400" dirty="0" smtClean="0">
                <a:solidFill>
                  <a:schemeClr val="bg1"/>
                </a:solidFill>
                <a:latin typeface="Avenir Book"/>
              </a:rPr>
            </a:br>
            <a:r>
              <a:rPr lang="de-DE" sz="1400" dirty="0" smtClean="0">
                <a:solidFill>
                  <a:schemeClr val="bg1"/>
                </a:solidFill>
                <a:latin typeface="Avenir Book"/>
              </a:rPr>
              <a:t>M2M Netz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37" name="Textfeld 36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kt 34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think-cell Slide" r:id="rId46" imgW="6350000" imgH="6350000" progId="">
                  <p:embed/>
                </p:oleObj>
              </mc:Choice>
              <mc:Fallback>
                <p:oleObj name="think-cell Slide" r:id="rId46" imgW="6350000" imgH="6350000" progId="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8"/>
          <a:srcRect l="8269" t="19976" r="10226" b="8574"/>
          <a:stretch>
            <a:fillRect/>
          </a:stretch>
        </p:blipFill>
        <p:spPr bwMode="auto">
          <a:xfrm>
            <a:off x="1864178" y="426491"/>
            <a:ext cx="5400600" cy="3639533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/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8" name="Wolkenförmige Legende 7"/>
          <p:cNvSpPr/>
          <p:nvPr>
            <p:custDataLst>
              <p:tags r:id="rId4"/>
            </p:custDataLst>
          </p:nvPr>
        </p:nvSpPr>
        <p:spPr>
          <a:xfrm>
            <a:off x="2296226" y="1290587"/>
            <a:ext cx="4752528" cy="2304256"/>
          </a:xfrm>
          <a:prstGeom prst="cloudCallout">
            <a:avLst>
              <a:gd name="adj1" fmla="val 2787"/>
              <a:gd name="adj2" fmla="val 121494"/>
            </a:avLst>
          </a:prstGeom>
          <a:solidFill>
            <a:srgbClr val="2790B0">
              <a:alpha val="22000"/>
            </a:srgbClr>
          </a:solidFill>
          <a:ln w="3175">
            <a:solidFill>
              <a:srgbClr val="279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8" name="Gerade Verbindung 77"/>
          <p:cNvCxnSpPr/>
          <p:nvPr>
            <p:custDataLst>
              <p:tags r:id="rId5"/>
            </p:custDataLst>
          </p:nvPr>
        </p:nvCxnSpPr>
        <p:spPr>
          <a:xfrm flipH="1">
            <a:off x="5009127" y="2436913"/>
            <a:ext cx="2506377" cy="0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feld 4"/>
          <p:cNvSpPr txBox="1"/>
          <p:nvPr>
            <p:custDataLst>
              <p:tags r:id="rId6"/>
            </p:custDataLst>
          </p:nvPr>
        </p:nvSpPr>
        <p:spPr>
          <a:xfrm>
            <a:off x="7566304" y="2912030"/>
            <a:ext cx="1586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Rechenzentrum</a:t>
            </a:r>
          </a:p>
        </p:txBody>
      </p:sp>
      <p:sp>
        <p:nvSpPr>
          <p:cNvPr id="6" name="Textfeld 5"/>
          <p:cNvSpPr txBox="1"/>
          <p:nvPr>
            <p:custDataLst>
              <p:tags r:id="rId7"/>
            </p:custDataLst>
          </p:nvPr>
        </p:nvSpPr>
        <p:spPr>
          <a:xfrm>
            <a:off x="7413904" y="1643716"/>
            <a:ext cx="11336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Vorort-Service 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Mitarbeiter über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VPN Verbindung</a:t>
            </a:r>
            <a:endParaRPr lang="de-DE" sz="1000" dirty="0">
              <a:solidFill>
                <a:schemeClr val="tx1">
                  <a:lumMod val="75000"/>
                  <a:lumOff val="25000"/>
                </a:schemeClr>
              </a:solidFill>
              <a:latin typeface="Avenir Book"/>
            </a:endParaRPr>
          </a:p>
        </p:txBody>
      </p:sp>
      <p:sp>
        <p:nvSpPr>
          <p:cNvPr id="27" name="Rechteck 26"/>
          <p:cNvSpPr/>
          <p:nvPr>
            <p:custDataLst>
              <p:tags r:id="rId8"/>
            </p:custDataLst>
          </p:nvPr>
        </p:nvSpPr>
        <p:spPr>
          <a:xfrm>
            <a:off x="3509066" y="3839442"/>
            <a:ext cx="2448272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3" name="Gerade Verbindung 32"/>
          <p:cNvCxnSpPr/>
          <p:nvPr>
            <p:custDataLst>
              <p:tags r:id="rId9"/>
            </p:custDataLst>
          </p:nvPr>
        </p:nvCxnSpPr>
        <p:spPr>
          <a:xfrm flipH="1">
            <a:off x="1476655" y="3244329"/>
            <a:ext cx="2406005" cy="0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feld 36"/>
          <p:cNvSpPr txBox="1"/>
          <p:nvPr>
            <p:custDataLst>
              <p:tags r:id="rId10"/>
            </p:custDataLst>
          </p:nvPr>
        </p:nvSpPr>
        <p:spPr>
          <a:xfrm>
            <a:off x="608393" y="3085454"/>
            <a:ext cx="9349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Smart Meter 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angebunden 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mit Vodafone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SIM Karte</a:t>
            </a:r>
          </a:p>
        </p:txBody>
      </p:sp>
      <p:cxnSp>
        <p:nvCxnSpPr>
          <p:cNvPr id="39" name="Gerade Verbindung 38"/>
          <p:cNvCxnSpPr/>
          <p:nvPr>
            <p:custDataLst>
              <p:tags r:id="rId11"/>
            </p:custDataLst>
          </p:nvPr>
        </p:nvCxnSpPr>
        <p:spPr>
          <a:xfrm flipH="1" flipV="1">
            <a:off x="5773596" y="1910655"/>
            <a:ext cx="1608558" cy="22100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44"/>
          <p:cNvCxnSpPr/>
          <p:nvPr>
            <p:custDataLst>
              <p:tags r:id="rId12"/>
            </p:custDataLst>
          </p:nvPr>
        </p:nvCxnSpPr>
        <p:spPr>
          <a:xfrm flipH="1">
            <a:off x="5878724" y="3047354"/>
            <a:ext cx="1735950" cy="0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>
            <p:custDataLst>
              <p:tags r:id="rId13"/>
            </p:custDataLst>
          </p:nvPr>
        </p:nvSpPr>
        <p:spPr>
          <a:xfrm>
            <a:off x="940079" y="1461908"/>
            <a:ext cx="8899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Solaranlage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angebunden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mit T-Mobile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SIM Karte</a:t>
            </a:r>
          </a:p>
        </p:txBody>
      </p:sp>
      <p:cxnSp>
        <p:nvCxnSpPr>
          <p:cNvPr id="47" name="Gerade Verbindung 46"/>
          <p:cNvCxnSpPr/>
          <p:nvPr>
            <p:custDataLst>
              <p:tags r:id="rId14"/>
            </p:custDataLst>
          </p:nvPr>
        </p:nvCxnSpPr>
        <p:spPr>
          <a:xfrm flipH="1">
            <a:off x="1686204" y="2051433"/>
            <a:ext cx="2196456" cy="0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49"/>
          <p:cNvCxnSpPr/>
          <p:nvPr>
            <p:custDataLst>
              <p:tags r:id="rId15"/>
            </p:custDataLst>
          </p:nvPr>
        </p:nvCxnSpPr>
        <p:spPr>
          <a:xfrm flipH="1" flipV="1">
            <a:off x="1476655" y="2631305"/>
            <a:ext cx="1472283" cy="1"/>
          </a:xfrm>
          <a:prstGeom prst="line">
            <a:avLst/>
          </a:prstGeom>
          <a:ln w="15875">
            <a:solidFill>
              <a:srgbClr val="2790B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feld 53"/>
          <p:cNvSpPr txBox="1"/>
          <p:nvPr>
            <p:custDataLst>
              <p:tags r:id="rId16"/>
            </p:custDataLst>
          </p:nvPr>
        </p:nvSpPr>
        <p:spPr>
          <a:xfrm>
            <a:off x="596139" y="2319659"/>
            <a:ext cx="9471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Wetterstation angebunden 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über DSL</a:t>
            </a:r>
          </a:p>
        </p:txBody>
      </p:sp>
      <p:sp>
        <p:nvSpPr>
          <p:cNvPr id="85" name="Textfeld 84"/>
          <p:cNvSpPr txBox="1"/>
          <p:nvPr>
            <p:custDataLst>
              <p:tags r:id="rId17"/>
            </p:custDataLst>
          </p:nvPr>
        </p:nvSpPr>
        <p:spPr>
          <a:xfrm>
            <a:off x="7502804" y="2240596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Technik </a:t>
            </a:r>
            <a:b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Leitstelle</a:t>
            </a:r>
          </a:p>
        </p:txBody>
      </p:sp>
      <p:sp>
        <p:nvSpPr>
          <p:cNvPr id="98" name="Ellipse 97"/>
          <p:cNvSpPr/>
          <p:nvPr>
            <p:custDataLst>
              <p:tags r:id="rId18"/>
            </p:custDataLst>
          </p:nvPr>
        </p:nvSpPr>
        <p:spPr>
          <a:xfrm flipV="1">
            <a:off x="2890200" y="2608446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" name="Gruppieren 56"/>
          <p:cNvGrpSpPr/>
          <p:nvPr>
            <p:custDataLst>
              <p:tags r:id="rId19"/>
            </p:custDataLst>
          </p:nvPr>
        </p:nvGrpSpPr>
        <p:grpSpPr>
          <a:xfrm>
            <a:off x="2660938" y="1801117"/>
            <a:ext cx="576000" cy="792088"/>
            <a:chOff x="3630191" y="2004839"/>
            <a:chExt cx="576000" cy="792088"/>
          </a:xfrm>
          <a:effectLst>
            <a:outerShdw blurRad="762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58" name="Pfeil nach unten 57"/>
            <p:cNvSpPr/>
            <p:nvPr/>
          </p:nvSpPr>
          <p:spPr>
            <a:xfrm>
              <a:off x="3735914" y="2538040"/>
              <a:ext cx="364554" cy="258887"/>
            </a:xfrm>
            <a:prstGeom prst="downArrow">
              <a:avLst>
                <a:gd name="adj1" fmla="val 50000"/>
                <a:gd name="adj2" fmla="val 18571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9" name="Gruppieren 54"/>
            <p:cNvGrpSpPr/>
            <p:nvPr/>
          </p:nvGrpSpPr>
          <p:grpSpPr>
            <a:xfrm>
              <a:off x="3630191" y="2004839"/>
              <a:ext cx="576000" cy="576064"/>
              <a:chOff x="3630191" y="2004839"/>
              <a:chExt cx="576000" cy="576064"/>
            </a:xfrm>
          </p:grpSpPr>
          <p:sp>
            <p:nvSpPr>
              <p:cNvPr id="60" name="Rechteck 59"/>
              <p:cNvSpPr/>
              <p:nvPr/>
            </p:nvSpPr>
            <p:spPr>
              <a:xfrm>
                <a:off x="3630191" y="2004839"/>
                <a:ext cx="576000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pic>
            <p:nvPicPr>
              <p:cNvPr id="61" name="Grafik 60" descr="iStock_000001730581Small.jpg"/>
              <p:cNvPicPr preferRelativeResize="0">
                <a:picLocks/>
              </p:cNvPicPr>
              <p:nvPr/>
            </p:nvPicPr>
            <p:blipFill>
              <a:blip r:embed="rId49"/>
              <a:srcRect l="14411" t="28826" r="28890" b="9258"/>
              <a:stretch>
                <a:fillRect/>
              </a:stretch>
            </p:blipFill>
            <p:spPr>
              <a:xfrm>
                <a:off x="3661316" y="2026471"/>
                <a:ext cx="532800" cy="532800"/>
              </a:xfrm>
              <a:prstGeom prst="rect">
                <a:avLst/>
              </a:prstGeom>
            </p:spPr>
          </p:pic>
        </p:grpSp>
      </p:grpSp>
      <p:sp>
        <p:nvSpPr>
          <p:cNvPr id="101" name="Ellipse 100"/>
          <p:cNvSpPr/>
          <p:nvPr>
            <p:custDataLst>
              <p:tags r:id="rId20"/>
            </p:custDataLst>
          </p:nvPr>
        </p:nvSpPr>
        <p:spPr>
          <a:xfrm flipV="1">
            <a:off x="3823922" y="3221469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>
            <p:custDataLst>
              <p:tags r:id="rId21"/>
            </p:custDataLst>
          </p:nvPr>
        </p:nvSpPr>
        <p:spPr>
          <a:xfrm flipV="1">
            <a:off x="3823922" y="2028573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uppieren 71"/>
          <p:cNvGrpSpPr/>
          <p:nvPr>
            <p:custDataLst>
              <p:tags r:id="rId22"/>
            </p:custDataLst>
          </p:nvPr>
        </p:nvGrpSpPr>
        <p:grpSpPr>
          <a:xfrm>
            <a:off x="3594660" y="2415281"/>
            <a:ext cx="576000" cy="792088"/>
            <a:chOff x="4568448" y="3356206"/>
            <a:chExt cx="576000" cy="792088"/>
          </a:xfrm>
          <a:effectLst>
            <a:outerShdw blurRad="76200" dir="18900000" sy="23000" kx="-1200000" algn="bl" rotWithShape="0">
              <a:prstClr val="black">
                <a:alpha val="30000"/>
              </a:prstClr>
            </a:outerShdw>
          </a:effectLst>
        </p:grpSpPr>
        <p:sp>
          <p:nvSpPr>
            <p:cNvPr id="68" name="Pfeil nach unten 67"/>
            <p:cNvSpPr/>
            <p:nvPr>
              <p:custDataLst>
                <p:tags r:id="rId42"/>
              </p:custDataLst>
            </p:nvPr>
          </p:nvSpPr>
          <p:spPr>
            <a:xfrm>
              <a:off x="4674171" y="3889407"/>
              <a:ext cx="364554" cy="258887"/>
            </a:xfrm>
            <a:prstGeom prst="downArrow">
              <a:avLst>
                <a:gd name="adj1" fmla="val 50000"/>
                <a:gd name="adj2" fmla="val 18571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0" name="Rechteck 69"/>
            <p:cNvSpPr/>
            <p:nvPr>
              <p:custDataLst>
                <p:tags r:id="rId43"/>
              </p:custDataLst>
            </p:nvPr>
          </p:nvSpPr>
          <p:spPr>
            <a:xfrm>
              <a:off x="4568448" y="3356206"/>
              <a:ext cx="576000" cy="5760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1" name="Grafik 30" descr="iStock_000006344230Small.jpg"/>
            <p:cNvPicPr>
              <a:picLocks/>
            </p:cNvPicPr>
            <p:nvPr>
              <p:custDataLst>
                <p:tags r:id="rId44"/>
              </p:custDataLst>
            </p:nvPr>
          </p:nvPicPr>
          <p:blipFill>
            <a:blip r:embed="rId50"/>
            <a:srcRect r="24628"/>
            <a:stretch>
              <a:fillRect/>
            </a:stretch>
          </p:blipFill>
          <p:spPr>
            <a:xfrm>
              <a:off x="4599573" y="3377838"/>
              <a:ext cx="532800" cy="532800"/>
            </a:xfrm>
            <a:prstGeom prst="rect">
              <a:avLst/>
            </a:prstGeom>
          </p:spPr>
        </p:pic>
      </p:grpSp>
      <p:grpSp>
        <p:nvGrpSpPr>
          <p:cNvPr id="11" name="Gruppieren 74"/>
          <p:cNvGrpSpPr/>
          <p:nvPr>
            <p:custDataLst>
              <p:tags r:id="rId23"/>
            </p:custDataLst>
          </p:nvPr>
        </p:nvGrpSpPr>
        <p:grpSpPr>
          <a:xfrm>
            <a:off x="3594660" y="1220844"/>
            <a:ext cx="576000" cy="792088"/>
            <a:chOff x="5470521" y="1942523"/>
            <a:chExt cx="576000" cy="792088"/>
          </a:xfrm>
          <a:effectLst>
            <a:outerShdw blurRad="76200" dir="18900000" sy="23000" kx="-1200000" algn="bl" rotWithShape="0">
              <a:prstClr val="black">
                <a:alpha val="30000"/>
              </a:prstClr>
            </a:outerShdw>
          </a:effectLst>
        </p:grpSpPr>
        <p:sp>
          <p:nvSpPr>
            <p:cNvPr id="73" name="Pfeil nach unten 72"/>
            <p:cNvSpPr/>
            <p:nvPr>
              <p:custDataLst>
                <p:tags r:id="rId39"/>
              </p:custDataLst>
            </p:nvPr>
          </p:nvSpPr>
          <p:spPr>
            <a:xfrm>
              <a:off x="5576244" y="2475724"/>
              <a:ext cx="364554" cy="258887"/>
            </a:xfrm>
            <a:prstGeom prst="downArrow">
              <a:avLst>
                <a:gd name="adj1" fmla="val 50000"/>
                <a:gd name="adj2" fmla="val 18571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4" name="Rechteck 73"/>
            <p:cNvSpPr/>
            <p:nvPr>
              <p:custDataLst>
                <p:tags r:id="rId40"/>
              </p:custDataLst>
            </p:nvPr>
          </p:nvSpPr>
          <p:spPr>
            <a:xfrm>
              <a:off x="5470521" y="1942523"/>
              <a:ext cx="576000" cy="5760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8" name="Grafik 37" descr="iStock_000021177656Large.jpg"/>
            <p:cNvPicPr>
              <a:picLocks/>
            </p:cNvPicPr>
            <p:nvPr>
              <p:custDataLst>
                <p:tags r:id="rId41"/>
              </p:custDataLst>
            </p:nvPr>
          </p:nvPicPr>
          <p:blipFill>
            <a:blip r:embed="rId51"/>
            <a:srcRect l="22700" t="60900" r="41048"/>
            <a:stretch>
              <a:fillRect/>
            </a:stretch>
          </p:blipFill>
          <p:spPr>
            <a:xfrm>
              <a:off x="5492121" y="1964155"/>
              <a:ext cx="532800" cy="532800"/>
            </a:xfrm>
            <a:prstGeom prst="rect">
              <a:avLst/>
            </a:prstGeom>
          </p:spPr>
        </p:pic>
      </p:grpSp>
      <p:sp>
        <p:nvSpPr>
          <p:cNvPr id="103" name="Ellipse 102"/>
          <p:cNvSpPr/>
          <p:nvPr>
            <p:custDataLst>
              <p:tags r:id="rId24"/>
            </p:custDataLst>
          </p:nvPr>
        </p:nvSpPr>
        <p:spPr>
          <a:xfrm flipV="1">
            <a:off x="4950389" y="2418501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>
            <p:custDataLst>
              <p:tags r:id="rId25"/>
            </p:custDataLst>
          </p:nvPr>
        </p:nvSpPr>
        <p:spPr>
          <a:xfrm flipV="1">
            <a:off x="5804076" y="3021235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>
            <p:custDataLst>
              <p:tags r:id="rId26"/>
            </p:custDataLst>
          </p:nvPr>
        </p:nvSpPr>
        <p:spPr>
          <a:xfrm flipV="1">
            <a:off x="5694188" y="1895415"/>
            <a:ext cx="117475" cy="45719"/>
          </a:xfrm>
          <a:prstGeom prst="ellipse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2" name="Gruppieren 86"/>
          <p:cNvGrpSpPr/>
          <p:nvPr>
            <p:custDataLst>
              <p:tags r:id="rId27"/>
            </p:custDataLst>
          </p:nvPr>
        </p:nvGrpSpPr>
        <p:grpSpPr>
          <a:xfrm>
            <a:off x="5573225" y="2213907"/>
            <a:ext cx="576000" cy="792088"/>
            <a:chOff x="5618666" y="2988737"/>
            <a:chExt cx="576000" cy="792088"/>
          </a:xfrm>
          <a:effectLst>
            <a:outerShdw blurRad="76200" dir="18900000" sy="23000" kx="-1200000" algn="bl" rotWithShape="0">
              <a:prstClr val="black">
                <a:alpha val="30000"/>
              </a:prstClr>
            </a:outerShdw>
          </a:effectLst>
        </p:grpSpPr>
        <p:sp>
          <p:nvSpPr>
            <p:cNvPr id="63" name="Pfeil nach unten 62"/>
            <p:cNvSpPr/>
            <p:nvPr/>
          </p:nvSpPr>
          <p:spPr>
            <a:xfrm>
              <a:off x="5724389" y="3521938"/>
              <a:ext cx="364554" cy="258887"/>
            </a:xfrm>
            <a:prstGeom prst="downArrow">
              <a:avLst>
                <a:gd name="adj1" fmla="val 50000"/>
                <a:gd name="adj2" fmla="val 18571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5" name="Rechteck 64"/>
            <p:cNvSpPr/>
            <p:nvPr/>
          </p:nvSpPr>
          <p:spPr>
            <a:xfrm>
              <a:off x="5618666" y="2988737"/>
              <a:ext cx="576000" cy="5760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6" name="Grafik 85" descr="iStock_000019934529Small.jpg"/>
            <p:cNvPicPr>
              <a:picLocks/>
            </p:cNvPicPr>
            <p:nvPr/>
          </p:nvPicPr>
          <p:blipFill>
            <a:blip r:embed="rId52"/>
            <a:srcRect r="30734"/>
            <a:stretch>
              <a:fillRect/>
            </a:stretch>
          </p:blipFill>
          <p:spPr>
            <a:xfrm>
              <a:off x="5640266" y="3010369"/>
              <a:ext cx="532800" cy="532800"/>
            </a:xfrm>
            <a:prstGeom prst="rect">
              <a:avLst/>
            </a:prstGeom>
          </p:spPr>
        </p:pic>
      </p:grpSp>
      <p:grpSp>
        <p:nvGrpSpPr>
          <p:cNvPr id="15" name="Gruppieren 98"/>
          <p:cNvGrpSpPr/>
          <p:nvPr>
            <p:custDataLst>
              <p:tags r:id="rId28"/>
            </p:custDataLst>
          </p:nvPr>
        </p:nvGrpSpPr>
        <p:grpSpPr>
          <a:xfrm>
            <a:off x="4715248" y="1626413"/>
            <a:ext cx="576000" cy="792088"/>
            <a:chOff x="4753069" y="2412673"/>
            <a:chExt cx="576000" cy="792088"/>
          </a:xfrm>
          <a:effectLst>
            <a:outerShdw blurRad="76200" dir="18900000" sy="23000" kx="-1200000" algn="bl" rotWithShape="0">
              <a:prstClr val="black">
                <a:alpha val="30000"/>
              </a:prstClr>
            </a:outerShdw>
          </a:effectLst>
        </p:grpSpPr>
        <p:sp>
          <p:nvSpPr>
            <p:cNvPr id="76" name="Pfeil nach unten 75"/>
            <p:cNvSpPr/>
            <p:nvPr>
              <p:custDataLst>
                <p:tags r:id="rId37"/>
              </p:custDataLst>
            </p:nvPr>
          </p:nvSpPr>
          <p:spPr>
            <a:xfrm>
              <a:off x="4858792" y="2945874"/>
              <a:ext cx="364554" cy="258887"/>
            </a:xfrm>
            <a:prstGeom prst="downArrow">
              <a:avLst>
                <a:gd name="adj1" fmla="val 50000"/>
                <a:gd name="adj2" fmla="val 185714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7" name="Rechteck 76"/>
            <p:cNvSpPr/>
            <p:nvPr>
              <p:custDataLst>
                <p:tags r:id="rId38"/>
              </p:custDataLst>
            </p:nvPr>
          </p:nvSpPr>
          <p:spPr>
            <a:xfrm>
              <a:off x="4753069" y="2412673"/>
              <a:ext cx="576000" cy="5760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92" name="Grafik 91" descr="iStock_000008914678XSmall.jpg"/>
            <p:cNvPicPr>
              <a:picLocks/>
            </p:cNvPicPr>
            <p:nvPr/>
          </p:nvPicPr>
          <p:blipFill>
            <a:blip r:embed="rId53"/>
            <a:srcRect l="21972" r="12618"/>
            <a:stretch>
              <a:fillRect/>
            </a:stretch>
          </p:blipFill>
          <p:spPr>
            <a:xfrm>
              <a:off x="4771023" y="2426600"/>
              <a:ext cx="532800" cy="532800"/>
            </a:xfrm>
            <a:prstGeom prst="rect">
              <a:avLst/>
            </a:prstGeom>
          </p:spPr>
        </p:pic>
      </p:grpSp>
      <p:grpSp>
        <p:nvGrpSpPr>
          <p:cNvPr id="16" name="Gruppieren 99"/>
          <p:cNvGrpSpPr/>
          <p:nvPr>
            <p:custDataLst>
              <p:tags r:id="rId29"/>
            </p:custDataLst>
          </p:nvPr>
        </p:nvGrpSpPr>
        <p:grpSpPr>
          <a:xfrm>
            <a:off x="5475122" y="1101424"/>
            <a:ext cx="576000" cy="792088"/>
            <a:chOff x="5512943" y="1902924"/>
            <a:chExt cx="576000" cy="792088"/>
          </a:xfrm>
          <a:effectLst>
            <a:outerShdw blurRad="76200" dir="18900000" sy="23000" kx="-1200000" algn="bl" rotWithShape="0">
              <a:prstClr val="black">
                <a:alpha val="30000"/>
              </a:prstClr>
            </a:outerShdw>
          </a:effectLst>
        </p:grpSpPr>
        <p:grpSp>
          <p:nvGrpSpPr>
            <p:cNvPr id="17" name="Gruppieren 88"/>
            <p:cNvGrpSpPr/>
            <p:nvPr/>
          </p:nvGrpSpPr>
          <p:grpSpPr>
            <a:xfrm>
              <a:off x="5512943" y="1902924"/>
              <a:ext cx="576000" cy="792088"/>
              <a:chOff x="3630191" y="2004839"/>
              <a:chExt cx="576000" cy="792088"/>
            </a:xfrm>
          </p:grpSpPr>
          <p:sp>
            <p:nvSpPr>
              <p:cNvPr id="14" name="Pfeil nach unten 13"/>
              <p:cNvSpPr/>
              <p:nvPr>
                <p:custDataLst>
                  <p:tags r:id="rId35"/>
                </p:custDataLst>
              </p:nvPr>
            </p:nvSpPr>
            <p:spPr>
              <a:xfrm>
                <a:off x="3735914" y="2538040"/>
                <a:ext cx="364554" cy="258887"/>
              </a:xfrm>
              <a:prstGeom prst="downArrow">
                <a:avLst>
                  <a:gd name="adj1" fmla="val 50000"/>
                  <a:gd name="adj2" fmla="val 185714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3" name="Rechteck 12"/>
              <p:cNvSpPr/>
              <p:nvPr>
                <p:custDataLst>
                  <p:tags r:id="rId36"/>
                </p:custDataLst>
              </p:nvPr>
            </p:nvSpPr>
            <p:spPr>
              <a:xfrm>
                <a:off x="3630191" y="2004839"/>
                <a:ext cx="576000" cy="5760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pic>
          <p:nvPicPr>
            <p:cNvPr id="93" name="Grafik 92" descr="iStock_000019869800Small.jpg"/>
            <p:cNvPicPr>
              <a:picLocks/>
            </p:cNvPicPr>
            <p:nvPr/>
          </p:nvPicPr>
          <p:blipFill>
            <a:blip r:embed="rId54"/>
            <a:srcRect r="34407"/>
            <a:stretch>
              <a:fillRect/>
            </a:stretch>
          </p:blipFill>
          <p:spPr>
            <a:xfrm>
              <a:off x="5536758" y="1922373"/>
              <a:ext cx="532800" cy="532800"/>
            </a:xfrm>
            <a:prstGeom prst="rect">
              <a:avLst/>
            </a:prstGeom>
          </p:spPr>
        </p:pic>
      </p:grpSp>
      <p:sp>
        <p:nvSpPr>
          <p:cNvPr id="28" name="Rechteck 27"/>
          <p:cNvSpPr/>
          <p:nvPr>
            <p:custDataLst>
              <p:tags r:id="rId30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9" name="Bild 16" descr="bejuno_logo_weis.png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5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30" name="Textfeld 29"/>
          <p:cNvSpPr txBox="1"/>
          <p:nvPr>
            <p:custDataLst>
              <p:tags r:id="rId32"/>
            </p:custDataLst>
          </p:nvPr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56" name="Textfeld 55"/>
          <p:cNvSpPr txBox="1"/>
          <p:nvPr>
            <p:custDataLst>
              <p:tags r:id="rId33"/>
            </p:custDataLst>
          </p:nvPr>
        </p:nvSpPr>
        <p:spPr>
          <a:xfrm>
            <a:off x="583439" y="174367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– </a:t>
            </a:r>
            <a:r>
              <a:rPr lang="de-DE" sz="2400" dirty="0" err="1" smtClean="0">
                <a:solidFill>
                  <a:srgbClr val="2790B0"/>
                </a:solidFill>
              </a:rPr>
              <a:t>connecting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the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dots</a:t>
            </a:r>
            <a:r>
              <a:rPr lang="de-DE" sz="2400" dirty="0" smtClean="0">
                <a:solidFill>
                  <a:srgbClr val="2790B0"/>
                </a:solidFill>
              </a:rPr>
              <a:t>  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583439" y="3864842"/>
            <a:ext cx="793385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Das bietet Ihnen die bejuno ‚Access Delivery Plattform‘</a:t>
            </a:r>
          </a:p>
        </p:txBody>
      </p:sp>
      <p:sp>
        <p:nvSpPr>
          <p:cNvPr id="59" name="Rechteck 58"/>
          <p:cNvSpPr/>
          <p:nvPr>
            <p:custDataLst>
              <p:tags r:id="rId34"/>
            </p:custDataLst>
          </p:nvPr>
        </p:nvSpPr>
        <p:spPr>
          <a:xfrm>
            <a:off x="583439" y="4172168"/>
            <a:ext cx="4237532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Höchste Datensicherheit durch eigenes privates M2M Netzwerk </a:t>
            </a:r>
          </a:p>
          <a:p>
            <a:pPr marL="17780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Geringes Risiko, da keine Investitionen (CAPEX) in Datentransport-Infrastruktur notwendig</a:t>
            </a:r>
          </a:p>
          <a:p>
            <a:pPr marL="177800" lvl="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Plattform kombiniert unterschiedliche Carrier und  Access-Technologien zu einem M2M Netz</a:t>
            </a:r>
          </a:p>
          <a:p>
            <a:pPr marL="177800" indent="-1778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Schnellere </a:t>
            </a:r>
            <a:r>
              <a:rPr lang="de-DE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Time-to-Market</a:t>
            </a: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</a:t>
            </a:r>
            <a:r>
              <a:rPr lang="de-DE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</a:t>
            </a: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sym typeface="Wingdings" pitchFamily="2" charset="2"/>
              </a:rPr>
              <a:t> Kein Entwicklungsaufwand</a:t>
            </a:r>
            <a:endParaRPr lang="de-DE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</a:endParaRPr>
          </a:p>
          <a:p>
            <a:pPr marL="180975" indent="-180975"/>
            <a:endParaRPr lang="de-DE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</a:endParaRPr>
          </a:p>
          <a:p>
            <a:pPr marL="180975" indent="-180975">
              <a:lnSpc>
                <a:spcPct val="150000"/>
              </a:lnSpc>
              <a:buFont typeface="Wingdings" pitchFamily="2" charset="2"/>
              <a:buChar char="§"/>
            </a:pPr>
            <a:endParaRPr lang="de-DE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Rechteck 61"/>
          <p:cNvSpPr/>
          <p:nvPr/>
        </p:nvSpPr>
        <p:spPr>
          <a:xfrm>
            <a:off x="4696389" y="4172168"/>
            <a:ext cx="4219011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lvl="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Plattform skalierbar (Funktions- &amp; Mengenwachstum) mit den Anforderungen der Nutzer</a:t>
            </a:r>
          </a:p>
          <a:p>
            <a:pPr marL="177800" lvl="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Weltweit verfügbar und nutzbar</a:t>
            </a:r>
          </a:p>
          <a:p>
            <a:pPr marL="177800" lvl="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Erfüllt rechtliche und </a:t>
            </a:r>
            <a:r>
              <a:rPr lang="de-DE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regulatorische</a:t>
            </a: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Rahmenbedingungen</a:t>
            </a:r>
          </a:p>
          <a:p>
            <a:pPr marL="177800" lvl="0" indent="-1778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Optimal für Geräte mit geringem Bedarf an übertragenem Datenvolumen</a:t>
            </a:r>
          </a:p>
        </p:txBody>
      </p:sp>
      <p:sp>
        <p:nvSpPr>
          <p:cNvPr id="66" name="Textfeld 65"/>
          <p:cNvSpPr txBox="1"/>
          <p:nvPr/>
        </p:nvSpPr>
        <p:spPr>
          <a:xfrm>
            <a:off x="583439" y="636032"/>
            <a:ext cx="793385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Private M2M Netzwerke as a Service von bejuno – Flexibilität für Ihre Bedürfnisse  </a:t>
            </a:r>
          </a:p>
        </p:txBody>
      </p:sp>
      <p:sp>
        <p:nvSpPr>
          <p:cNvPr id="71" name="Textfeld 70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>
            <p:custDataLst>
              <p:tags r:id="rId1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Bild 16" descr="bejuno_logo_weis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7" name="Textfeld 46"/>
          <p:cNvSpPr txBox="1"/>
          <p:nvPr/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621539" y="4109079"/>
            <a:ext cx="7938261" cy="1715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Die maximale Anzahl von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in einem Netz wird durch die gebuchte und bereit gestellte Netzgröße definiert.</a:t>
            </a:r>
          </a:p>
          <a:p>
            <a:pPr marL="342900" indent="-342900">
              <a:spcBef>
                <a:spcPts val="300"/>
              </a:spcBef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Pakete mit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können kombiniert werden. D.h. die Zubuchung ist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additiv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möglich (Preis pro dot siehe Preisstaffel).</a:t>
            </a:r>
          </a:p>
          <a:p>
            <a:pPr marL="342900" indent="-342900">
              <a:spcBef>
                <a:spcPts val="300"/>
              </a:spcBef>
              <a:buClr>
                <a:srgbClr val="2790B0"/>
              </a:buClr>
              <a:buFont typeface="+mj-lt"/>
              <a:buAutoNum type="arabicPeriod"/>
            </a:pP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sind monatlich kündbar.</a:t>
            </a:r>
          </a:p>
          <a:p>
            <a:pPr marL="342900" indent="-342900">
              <a:spcBef>
                <a:spcPts val="300"/>
              </a:spcBef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Die Abrechnungsperiode kann vom Kunden einmalig frei definiert werden. Alle bezogen Leistungen werden jeweils voll zu diesem Zeitpunkt abgerechnet</a:t>
            </a:r>
            <a:r>
              <a:rPr lang="de-DE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. </a:t>
            </a:r>
          </a:p>
        </p:txBody>
      </p:sp>
      <p:graphicFrame>
        <p:nvGraphicFramePr>
          <p:cNvPr id="22" name="Tabelle 21"/>
          <p:cNvGraphicFramePr>
            <a:graphicFrameLocks noGrp="1"/>
          </p:cNvGraphicFramePr>
          <p:nvPr/>
        </p:nvGraphicFramePr>
        <p:xfrm>
          <a:off x="723900" y="3073493"/>
          <a:ext cx="6121400" cy="996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3667"/>
                <a:gridCol w="973667"/>
                <a:gridCol w="973667"/>
                <a:gridCol w="973667"/>
                <a:gridCol w="1172632"/>
                <a:gridCol w="1054100"/>
              </a:tblGrid>
              <a:tr h="436086"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10 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ab</a:t>
                      </a:r>
                      <a:r>
                        <a:rPr lang="de-DE" sz="1400" b="0" baseline="0" dirty="0" smtClean="0">
                          <a:latin typeface="Avenir Book"/>
                          <a:cs typeface="Avenir Book"/>
                        </a:rPr>
                        <a:t> </a:t>
                      </a:r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100 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ab 1.000</a:t>
                      </a:r>
                      <a:r>
                        <a:rPr lang="de-DE" sz="1400" b="0" baseline="0" dirty="0" smtClean="0">
                          <a:latin typeface="Avenir Book"/>
                          <a:cs typeface="Avenir Book"/>
                        </a:rPr>
                        <a:t> </a:t>
                      </a:r>
                    </a:p>
                    <a:p>
                      <a:pPr algn="ctr"/>
                      <a:r>
                        <a:rPr lang="de-DE" sz="1400" b="0" baseline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ab 5.000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ab 10.000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Mehr</a:t>
                      </a:r>
                      <a:r>
                        <a:rPr lang="de-DE" sz="1400" b="0" baseline="0" dirty="0" smtClean="0">
                          <a:latin typeface="Avenir Book"/>
                          <a:cs typeface="Avenir Book"/>
                        </a:rPr>
                        <a:t> </a:t>
                      </a:r>
                    </a:p>
                    <a:p>
                      <a:pPr algn="ctr"/>
                      <a:r>
                        <a:rPr lang="de-DE" sz="1400" b="0" baseline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</a:tr>
              <a:tr h="478222">
                <a:tc>
                  <a:txBody>
                    <a:bodyPr/>
                    <a:lstStyle/>
                    <a:p>
                      <a:pPr algn="ctr"/>
                      <a:r>
                        <a:rPr lang="de-DE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12</a:t>
                      </a:r>
                      <a:br>
                        <a:rPr lang="de-DE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3,50 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3,20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2,80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2,60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Auf 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Anfrage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3" name="Rechteck 22"/>
          <p:cNvSpPr/>
          <p:nvPr/>
        </p:nvSpPr>
        <p:spPr>
          <a:xfrm>
            <a:off x="608839" y="2754676"/>
            <a:ext cx="154401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Preis pro Monat</a:t>
            </a:r>
            <a:endParaRPr lang="de-DE" sz="1500" dirty="0">
              <a:solidFill>
                <a:srgbClr val="2790B0"/>
              </a:solidFill>
              <a:latin typeface="Avenir Book"/>
            </a:endParaRPr>
          </a:p>
        </p:txBody>
      </p:sp>
      <p:sp>
        <p:nvSpPr>
          <p:cNvPr id="15" name="Textfeld 14"/>
          <p:cNvSpPr txBox="1"/>
          <p:nvPr>
            <p:custDataLst>
              <p:tags r:id="rId3"/>
            </p:custDataLst>
          </p:nvPr>
        </p:nvSpPr>
        <p:spPr>
          <a:xfrm>
            <a:off x="621539" y="614660"/>
            <a:ext cx="159941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Was ist ein </a:t>
            </a:r>
            <a:r>
              <a:rPr lang="de-DE" sz="1500" dirty="0" err="1" smtClean="0">
                <a:solidFill>
                  <a:srgbClr val="2790B0"/>
                </a:solidFill>
                <a:latin typeface="Avenir Book"/>
              </a:rPr>
              <a:t>dot</a:t>
            </a:r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? </a:t>
            </a:r>
          </a:p>
        </p:txBody>
      </p:sp>
      <p:sp>
        <p:nvSpPr>
          <p:cNvPr id="16" name="Textfeld 15"/>
          <p:cNvSpPr txBox="1"/>
          <p:nvPr>
            <p:custDataLst>
              <p:tags r:id="rId4"/>
            </p:custDataLst>
          </p:nvPr>
        </p:nvSpPr>
        <p:spPr>
          <a:xfrm>
            <a:off x="621539" y="174367"/>
            <a:ext cx="3830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– </a:t>
            </a:r>
            <a:r>
              <a:rPr lang="de-DE" sz="2400" dirty="0" err="1" smtClean="0">
                <a:solidFill>
                  <a:srgbClr val="2790B0"/>
                </a:solidFill>
              </a:rPr>
              <a:t>connecting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the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dots</a:t>
            </a:r>
            <a:r>
              <a:rPr lang="de-DE" sz="2400" dirty="0" smtClean="0">
                <a:solidFill>
                  <a:srgbClr val="2790B0"/>
                </a:solidFill>
              </a:rPr>
              <a:t>  </a:t>
            </a:r>
          </a:p>
        </p:txBody>
      </p:sp>
      <p:sp>
        <p:nvSpPr>
          <p:cNvPr id="17" name="Textfeld 16"/>
          <p:cNvSpPr txBox="1"/>
          <p:nvPr>
            <p:custDataLst>
              <p:tags r:id="rId5"/>
            </p:custDataLst>
          </p:nvPr>
        </p:nvSpPr>
        <p:spPr>
          <a:xfrm>
            <a:off x="621539" y="908050"/>
            <a:ext cx="830656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Ein dot im bejuno M2M Netzwerk repräsentiert jeweils ein eindeutig adressierbares IP Element. Mit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werden also alle Applikationen, Sensoren, Maschinen und Server bezeichnet, die Daten versenden oder selber empfangen können. </a:t>
            </a: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Die bejuno ‚Access Delivery Plattform‘ bietet die Möglichkeit zum Management, Verwalten und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Monitoring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aller Verbindungen zu und zwischen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.</a:t>
            </a:r>
          </a:p>
          <a:p>
            <a:pPr marL="180975" indent="-180975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Wingdings" pitchFamily="2" charset="2"/>
              <a:buChar char="§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Den Preis pro dot entnehmen Sie bitte der unten dargestellten Tabelle.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6781800" y="3585859"/>
            <a:ext cx="108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Avenir Book"/>
              </a:rPr>
              <a:t>Preis pro </a:t>
            </a:r>
            <a:r>
              <a:rPr lang="de-DE" sz="1400" dirty="0" err="1" smtClean="0">
                <a:latin typeface="Avenir Book"/>
              </a:rPr>
              <a:t>dot</a:t>
            </a:r>
            <a:endParaRPr lang="de-DE" sz="1400" dirty="0" smtClean="0">
              <a:latin typeface="Avenir Book"/>
            </a:endParaRPr>
          </a:p>
        </p:txBody>
      </p:sp>
      <p:sp>
        <p:nvSpPr>
          <p:cNvPr id="12" name="Textfeld 11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>
            <p:custDataLst>
              <p:tags r:id="rId1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Bild 16" descr="bejuno_logo_weis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7" name="Textfeld 46"/>
          <p:cNvSpPr txBox="1"/>
          <p:nvPr/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graphicFrame>
        <p:nvGraphicFramePr>
          <p:cNvPr id="10" name="Tabelle 9"/>
          <p:cNvGraphicFramePr>
            <a:graphicFrameLocks noGrp="1"/>
          </p:cNvGraphicFramePr>
          <p:nvPr/>
        </p:nvGraphicFramePr>
        <p:xfrm>
          <a:off x="672341" y="4405212"/>
          <a:ext cx="6185658" cy="1271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943"/>
                <a:gridCol w="1030943"/>
                <a:gridCol w="1030943"/>
                <a:gridCol w="1030943"/>
                <a:gridCol w="1030943"/>
                <a:gridCol w="1030943"/>
              </a:tblGrid>
              <a:tr h="675584"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10 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100 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1.000</a:t>
                      </a:r>
                      <a:r>
                        <a:rPr lang="de-DE" sz="1400" b="0" baseline="0" dirty="0" smtClean="0">
                          <a:latin typeface="Avenir Book"/>
                          <a:cs typeface="Avenir Book"/>
                        </a:rPr>
                        <a:t> </a:t>
                      </a:r>
                      <a:br>
                        <a:rPr lang="de-DE" sz="1400" b="0" baseline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baseline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5.000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10.000</a:t>
                      </a:r>
                      <a:br>
                        <a:rPr lang="de-DE" sz="1400" b="0" dirty="0" smtClean="0">
                          <a:latin typeface="Avenir Book"/>
                          <a:cs typeface="Avenir Book"/>
                        </a:rPr>
                      </a:br>
                      <a:r>
                        <a:rPr lang="de-DE" sz="1400" b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smtClean="0">
                          <a:latin typeface="Avenir Book"/>
                          <a:cs typeface="Avenir Book"/>
                        </a:rPr>
                        <a:t>Mehr</a:t>
                      </a:r>
                      <a:r>
                        <a:rPr lang="de-DE" sz="1400" b="0" baseline="0" dirty="0" smtClean="0">
                          <a:latin typeface="Avenir Book"/>
                          <a:cs typeface="Avenir Book"/>
                        </a:rPr>
                        <a:t> </a:t>
                      </a:r>
                    </a:p>
                    <a:p>
                      <a:pPr algn="ctr"/>
                      <a:r>
                        <a:rPr lang="de-DE" sz="1400" b="0" baseline="0" dirty="0" err="1" smtClean="0">
                          <a:latin typeface="Avenir Book"/>
                          <a:cs typeface="Avenir Book"/>
                        </a:rPr>
                        <a:t>dots</a:t>
                      </a:r>
                      <a:endParaRPr lang="de-DE" sz="1400" b="0" dirty="0"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rgbClr val="2790B0"/>
                    </a:solidFill>
                  </a:tcPr>
                </a:tc>
              </a:tr>
              <a:tr h="596103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150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900</a:t>
                      </a:r>
                    </a:p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5.900</a:t>
                      </a:r>
                    </a:p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19.000</a:t>
                      </a:r>
                    </a:p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32.000</a:t>
                      </a:r>
                    </a:p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Euro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Auf</a:t>
                      </a:r>
                      <a:b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</a:br>
                      <a:r>
                        <a:rPr lang="de-DE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Anfrage</a:t>
                      </a:r>
                      <a:endParaRPr lang="de-DE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  <a:cs typeface="Avenir Book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Rechteck 19"/>
          <p:cNvSpPr/>
          <p:nvPr/>
        </p:nvSpPr>
        <p:spPr>
          <a:xfrm>
            <a:off x="634239" y="4054673"/>
            <a:ext cx="466725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Einmalig Bereitstellung eines bejuno M2M Netzes</a:t>
            </a:r>
            <a:endParaRPr lang="de-DE" sz="1500" dirty="0">
              <a:solidFill>
                <a:srgbClr val="2790B0"/>
              </a:solidFill>
              <a:latin typeface="Avenir Book"/>
            </a:endParaRPr>
          </a:p>
        </p:txBody>
      </p:sp>
      <p:sp>
        <p:nvSpPr>
          <p:cNvPr id="15" name="Textfeld 14"/>
          <p:cNvSpPr txBox="1"/>
          <p:nvPr>
            <p:custDataLst>
              <p:tags r:id="rId3"/>
            </p:custDataLst>
          </p:nvPr>
        </p:nvSpPr>
        <p:spPr>
          <a:xfrm>
            <a:off x="634239" y="843260"/>
            <a:ext cx="539411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Wie definiert sich die Größe eines bejuno M2M Netzwerkes? </a:t>
            </a:r>
          </a:p>
        </p:txBody>
      </p:sp>
      <p:sp>
        <p:nvSpPr>
          <p:cNvPr id="16" name="Textfeld 15"/>
          <p:cNvSpPr txBox="1"/>
          <p:nvPr>
            <p:custDataLst>
              <p:tags r:id="rId4"/>
            </p:custDataLst>
          </p:nvPr>
        </p:nvSpPr>
        <p:spPr>
          <a:xfrm>
            <a:off x="634239" y="174367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– </a:t>
            </a:r>
            <a:r>
              <a:rPr lang="de-DE" sz="2400" dirty="0" err="1" smtClean="0">
                <a:solidFill>
                  <a:srgbClr val="2790B0"/>
                </a:solidFill>
              </a:rPr>
              <a:t>connecting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the</a:t>
            </a:r>
            <a:r>
              <a:rPr lang="de-DE" sz="2400" dirty="0" smtClean="0">
                <a:solidFill>
                  <a:srgbClr val="2790B0"/>
                </a:solidFill>
              </a:rPr>
              <a:t> </a:t>
            </a:r>
            <a:r>
              <a:rPr lang="de-DE" sz="2400" dirty="0" err="1" smtClean="0">
                <a:solidFill>
                  <a:srgbClr val="2790B0"/>
                </a:solidFill>
              </a:rPr>
              <a:t>dots</a:t>
            </a:r>
            <a:r>
              <a:rPr lang="de-DE" sz="2400" dirty="0" smtClean="0">
                <a:solidFill>
                  <a:srgbClr val="2790B0"/>
                </a:solidFill>
              </a:rPr>
              <a:t>  </a:t>
            </a:r>
          </a:p>
        </p:txBody>
      </p:sp>
      <p:sp>
        <p:nvSpPr>
          <p:cNvPr id="14" name="Textfeld 13"/>
          <p:cNvSpPr txBox="1"/>
          <p:nvPr>
            <p:custDataLst>
              <p:tags r:id="rId5"/>
            </p:custDataLst>
          </p:nvPr>
        </p:nvSpPr>
        <p:spPr>
          <a:xfrm>
            <a:off x="634239" y="1136650"/>
            <a:ext cx="765568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Sie bestimmen, wie viele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(aktive Elemente) Sie in Ihrem bejuno M2M Netzwerk betreiben wollen.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Abhängig von der von Ihnen festgelegten dot Anzahl richten wir Ihr privates M2M Netz für einen einmaligen Bereitstellungspreis für Sie ein.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Das Netzt wächst mit den Anforderungen, die Sie haben. Eine Netzerweiterung ist jederzeit möglich. Legen Sie einfach fest, wie viele zusätzliche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 Sie in Ihrem M2M Netz betreiben wollen und beauftragen Sie die Erweiterung bei uns. </a:t>
            </a:r>
            <a:b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</a:b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Der Bereitstellungspreis pro dot richtet sich nach der von Ihnen gewünschten Netzgröße. Bereits für Sie eingerichtete Netzelemente (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dots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) berücksichtigen wir natürlich bei Netz- </a:t>
            </a:r>
            <a:r>
              <a:rPr lang="de-DE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erweiterungen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</a:rPr>
              <a:t>Die Preise für die Bereitstellung eines privaten M2M Netzes entnehmen Sie bitte der unten aufgeführten Tabelle.</a:t>
            </a:r>
          </a:p>
        </p:txBody>
      </p:sp>
      <p:sp>
        <p:nvSpPr>
          <p:cNvPr id="11" name="Textfeld 10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Slide" r:id="rId10" imgW="6350000" imgH="6350000" progId="">
                  <p:embed/>
                </p:oleObj>
              </mc:Choice>
              <mc:Fallback>
                <p:oleObj name="think-cell Slide" r:id="rId10" imgW="6350000" imgH="6350000" progId="">
                  <p:embed/>
                  <p:pic>
                    <p:nvPicPr>
                      <p:cNvPr id="0" name="Picture 2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hteck 7"/>
          <p:cNvSpPr/>
          <p:nvPr>
            <p:custDataLst>
              <p:tags r:id="rId4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Bild 16" descr="bejuno_logo_weis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7" name="Textfeld 46"/>
          <p:cNvSpPr txBox="1"/>
          <p:nvPr>
            <p:custDataLst>
              <p:tags r:id="rId6"/>
            </p:custDataLst>
          </p:nvPr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31" name="Textfeld 30"/>
          <p:cNvSpPr txBox="1"/>
          <p:nvPr>
            <p:custDataLst>
              <p:tags r:id="rId7"/>
            </p:custDataLst>
          </p:nvPr>
        </p:nvSpPr>
        <p:spPr>
          <a:xfrm>
            <a:off x="605743" y="182660"/>
            <a:ext cx="5633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bejuno ‚Access </a:t>
            </a:r>
            <a:r>
              <a:rPr lang="de-DE" sz="2400" dirty="0" err="1" smtClean="0">
                <a:solidFill>
                  <a:srgbClr val="2790B0"/>
                </a:solidFill>
              </a:rPr>
              <a:t>Delivery</a:t>
            </a:r>
            <a:r>
              <a:rPr lang="de-DE" sz="2400" dirty="0" smtClean="0">
                <a:solidFill>
                  <a:srgbClr val="2790B0"/>
                </a:solidFill>
              </a:rPr>
              <a:t> Plattform‘ Preisliste</a:t>
            </a:r>
            <a:endParaRPr lang="de-DE" sz="2400" dirty="0">
              <a:solidFill>
                <a:srgbClr val="2790B0"/>
              </a:solidFill>
            </a:endParaRPr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custDataLst>
              <p:tags r:id="rId8"/>
            </p:custDataLst>
          </p:nvPr>
        </p:nvGraphicFramePr>
        <p:xfrm>
          <a:off x="729568" y="657415"/>
          <a:ext cx="7319057" cy="5176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520"/>
                <a:gridCol w="2278537"/>
              </a:tblGrid>
              <a:tr h="735570">
                <a:tc>
                  <a:txBody>
                    <a:bodyPr/>
                    <a:lstStyle/>
                    <a:p>
                      <a:r>
                        <a:rPr lang="de-DE" sz="1500" b="0" dirty="0" err="1" smtClean="0">
                          <a:latin typeface="Avenir Book"/>
                          <a:cs typeface="Avenir Book"/>
                        </a:rPr>
                        <a:t>Zubuchbare</a:t>
                      </a:r>
                      <a:r>
                        <a:rPr lang="de-DE" sz="1500" b="0" baseline="0" dirty="0" smtClean="0">
                          <a:latin typeface="Avenir Book"/>
                          <a:cs typeface="Avenir Book"/>
                        </a:rPr>
                        <a:t> Leistungen</a:t>
                      </a:r>
                      <a:endParaRPr lang="de-DE" sz="1500" b="0" dirty="0">
                        <a:latin typeface="Avenir Book"/>
                        <a:cs typeface="Avenir Book"/>
                      </a:endParaRPr>
                    </a:p>
                  </a:txBody>
                  <a:tcPr anchor="ctr">
                    <a:solidFill>
                      <a:srgbClr val="2790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500" b="0" kern="1200" dirty="0" smtClean="0">
                          <a:solidFill>
                            <a:schemeClr val="lt1"/>
                          </a:solidFill>
                          <a:latin typeface="Avenir Book"/>
                          <a:ea typeface="+mn-ea"/>
                          <a:cs typeface="Avenir Book"/>
                        </a:rPr>
                        <a:t>Preis</a:t>
                      </a:r>
                      <a:endParaRPr lang="de-DE" sz="1500" b="0" kern="1200" dirty="0">
                        <a:solidFill>
                          <a:schemeClr val="lt1"/>
                        </a:solidFill>
                        <a:latin typeface="Avenir Book"/>
                        <a:ea typeface="+mn-ea"/>
                        <a:cs typeface="Avenir Book"/>
                      </a:endParaRPr>
                    </a:p>
                  </a:txBody>
                  <a:tcPr anchor="ctr">
                    <a:solidFill>
                      <a:srgbClr val="2790B0"/>
                    </a:solidFill>
                  </a:tcPr>
                </a:tc>
              </a:tr>
              <a:tr h="958820">
                <a:tc>
                  <a:txBody>
                    <a:bodyPr/>
                    <a:lstStyle/>
                    <a:p>
                      <a:r>
                        <a:rPr lang="de-DE" sz="14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Feste IP Adresse</a:t>
                      </a:r>
                    </a:p>
                    <a:p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20010 Einmalige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Bereitstellung</a:t>
                      </a:r>
                      <a:endParaRPr lang="de-DE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  <a:p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20011 Monatliche Grundgebühr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9,00 Euro</a:t>
                      </a: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1,20 Euro 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88903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400" b="1" kern="120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Closed </a:t>
                      </a:r>
                      <a:r>
                        <a:rPr lang="de-DE" sz="1400" b="1" kern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User Group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20020 Einmalige Bereitstellung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10023 Monatliche Grundgebühr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299,00 Euro </a:t>
                      </a: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79,00 Euro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05762">
                <a:tc>
                  <a:txBody>
                    <a:bodyPr/>
                    <a:lstStyle/>
                    <a:p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20030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</a:t>
                      </a:r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‚Virtual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</a:t>
                      </a:r>
                      <a:r>
                        <a:rPr lang="en-US" sz="1400" baseline="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machine’ 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inklusive Hosting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Preis auf Anfrage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7053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30005 Hotline Support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 pro dot/Monat</a:t>
                      </a:r>
                      <a:r>
                        <a:rPr lang="de-DE" sz="1400" baseline="300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cs typeface="Avenir Book"/>
                        </a:rPr>
                        <a:t>(1)</a:t>
                      </a:r>
                      <a:endParaRPr lang="de-DE" sz="1400" baseline="300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0,30 Euro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771525">
                <a:tc>
                  <a:txBody>
                    <a:bodyPr/>
                    <a:lstStyle/>
                    <a:p>
                      <a:r>
                        <a:rPr lang="de-DE" sz="1400" b="1" kern="120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M2M  Network Consultant 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b="0" kern="1200" baseline="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50010 Preis pro Stunde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b="0" kern="1200" baseline="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50020 Preis pro Tag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/>
                      </a:r>
                      <a:b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</a:br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137,50 Euro</a:t>
                      </a: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1100,00 Euro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05762">
                <a:tc>
                  <a:txBody>
                    <a:bodyPr/>
                    <a:lstStyle/>
                    <a:p>
                      <a:r>
                        <a:rPr lang="de-DE" sz="14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S</a:t>
                      </a:r>
                      <a:r>
                        <a:rPr lang="de-DE" sz="1400" b="1" kern="1200" noProof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  <a:ea typeface="+mn-ea"/>
                          <a:cs typeface="+mn-cs"/>
                        </a:rPr>
                        <a:t>chulung 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50050 M2M Good Start Workshop (individuelle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Planung)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50060 Produkt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schulung (z.B. für Administrator oder Anwender)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  <a:p>
                      <a:pPr algn="ctr"/>
                      <a:r>
                        <a:rPr lang="de-DE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ab</a:t>
                      </a:r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 3500,00 Euro</a:t>
                      </a:r>
                    </a:p>
                    <a:p>
                      <a:pPr algn="ctr"/>
                      <a:endParaRPr lang="de-DE" sz="1400" baseline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  <a:p>
                      <a:pPr algn="ctr"/>
                      <a:r>
                        <a:rPr lang="de-DE" sz="14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venir Book"/>
                        </a:rPr>
                        <a:t>Preis auf Anfrage</a:t>
                      </a:r>
                      <a:endParaRPr lang="de-DE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venir Book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Textfeld 10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/>
          <p:cNvSpPr txBox="1"/>
          <p:nvPr>
            <p:custDataLst>
              <p:tags r:id="rId1"/>
            </p:custDataLst>
          </p:nvPr>
        </p:nvSpPr>
        <p:spPr>
          <a:xfrm>
            <a:off x="735841" y="2543770"/>
            <a:ext cx="3968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</a:rPr>
              <a:t>bejuno – </a:t>
            </a:r>
            <a:r>
              <a:rPr lang="de-DE" sz="2400" dirty="0" err="1" smtClean="0">
                <a:solidFill>
                  <a:schemeClr val="bg1"/>
                </a:solidFill>
              </a:rPr>
              <a:t>connecting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dots</a:t>
            </a:r>
            <a:r>
              <a:rPr lang="de-DE" sz="2400" dirty="0" smtClean="0">
                <a:solidFill>
                  <a:schemeClr val="bg1"/>
                </a:solidFill>
              </a:rPr>
              <a:t>  </a:t>
            </a:r>
          </a:p>
        </p:txBody>
      </p:sp>
      <p:sp>
        <p:nvSpPr>
          <p:cNvPr id="5" name="Textfeld 4"/>
          <p:cNvSpPr txBox="1"/>
          <p:nvPr>
            <p:custDataLst>
              <p:tags r:id="rId2"/>
            </p:custDataLst>
          </p:nvPr>
        </p:nvSpPr>
        <p:spPr>
          <a:xfrm>
            <a:off x="735841" y="3005435"/>
            <a:ext cx="62348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  <a:latin typeface="Avenir Book"/>
              </a:rPr>
              <a:t>Preisliste Daten Transport 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olidFill>
                  <a:schemeClr val="bg1"/>
                </a:solidFill>
                <a:latin typeface="Avenir Book"/>
              </a:rPr>
              <a:t>Stand: Dezember 2012</a:t>
            </a:r>
          </a:p>
        </p:txBody>
      </p:sp>
      <p:pic>
        <p:nvPicPr>
          <p:cNvPr id="6" name="Bild 16" descr="bejuno_logo_weis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>
            <p:custDataLst>
              <p:tags r:id="rId1"/>
            </p:custDataLst>
          </p:nvPr>
        </p:nvSpPr>
        <p:spPr>
          <a:xfrm>
            <a:off x="-1587" y="5964238"/>
            <a:ext cx="9144000" cy="893762"/>
          </a:xfrm>
          <a:prstGeom prst="rect">
            <a:avLst/>
          </a:prstGeom>
          <a:solidFill>
            <a:srgbClr val="2790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Bild 16" descr="bejuno_logo_weis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316" y="5810250"/>
            <a:ext cx="1844097" cy="1383073"/>
          </a:xfrm>
          <a:prstGeom prst="rect">
            <a:avLst/>
          </a:prstGeom>
        </p:spPr>
      </p:pic>
      <p:sp>
        <p:nvSpPr>
          <p:cNvPr id="47" name="Textfeld 46"/>
          <p:cNvSpPr txBox="1"/>
          <p:nvPr/>
        </p:nvSpPr>
        <p:spPr>
          <a:xfrm>
            <a:off x="3339422" y="6316828"/>
            <a:ext cx="19896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smtClean="0">
                <a:solidFill>
                  <a:schemeClr val="bg1"/>
                </a:solidFill>
                <a:latin typeface="Avenir Book"/>
                <a:cs typeface="Avenir Book"/>
              </a:rPr>
              <a:t>bejuno 2012 I Streng vertraulich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599656" y="139700"/>
            <a:ext cx="4228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rgbClr val="2790B0"/>
                </a:solidFill>
              </a:rPr>
              <a:t>Preisliste Datentransport Global </a:t>
            </a:r>
            <a:endParaRPr lang="de-DE" sz="2400" dirty="0">
              <a:solidFill>
                <a:srgbClr val="2790B0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99656" y="571500"/>
            <a:ext cx="33405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Vodafone Global (geringes Volumen</a:t>
            </a:r>
            <a:r>
              <a:rPr lang="de-DE" sz="1600" dirty="0" smtClean="0">
                <a:solidFill>
                  <a:srgbClr val="2790B0"/>
                </a:solidFill>
                <a:latin typeface="Avenir Book"/>
              </a:rPr>
              <a:t>)</a:t>
            </a:r>
            <a:endParaRPr lang="de-DE" sz="1600" dirty="0">
              <a:solidFill>
                <a:srgbClr val="2790B0"/>
              </a:solidFill>
              <a:latin typeface="Avenir Book"/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599656" y="885061"/>
            <a:ext cx="4924844" cy="5047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Daten-Inklusivvolumen</a:t>
            </a: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pro Monat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100 KB				 	1,10 €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200 KB					2,20 €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300 KB					3,30 €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400 KB 			     	4,40 €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500 KB					5,50 €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600 KB					6,60 €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700 KB 				7,70 €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800 KB					8,80 €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900 KB					9,90 €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1000 KB				11,00 €</a:t>
            </a:r>
          </a:p>
          <a:p>
            <a:pPr marL="342900" indent="-342900">
              <a:buFont typeface="+mj-lt"/>
              <a:buAutoNum type="arabicPeriod"/>
            </a:pPr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Zusätzlicher Datenverkehr pro</a:t>
            </a: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MB im Monat				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12,50€</a:t>
            </a: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Aktivierung SIM Karte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(einmalig)</a:t>
            </a: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	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4,00 €</a:t>
            </a: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Austausch SIM Karte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			12,00 €</a:t>
            </a: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Reaktivierung SIM Karte		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12,00 €</a:t>
            </a: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>
              <a:buFont typeface="+mj-lt"/>
              <a:buAutoNum type="arabicPeriod"/>
            </a:pPr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</p:txBody>
      </p:sp>
      <p:cxnSp>
        <p:nvCxnSpPr>
          <p:cNvPr id="14" name="Gerade Verbindung 13"/>
          <p:cNvCxnSpPr/>
          <p:nvPr/>
        </p:nvCxnSpPr>
        <p:spPr>
          <a:xfrm>
            <a:off x="4304506" y="681861"/>
            <a:ext cx="0" cy="4444177"/>
          </a:xfrm>
          <a:prstGeom prst="line">
            <a:avLst/>
          </a:prstGeom>
          <a:ln>
            <a:solidFill>
              <a:srgbClr val="2790B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4458493" y="885061"/>
            <a:ext cx="4199731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Daten-Inklusivvolumen</a:t>
            </a: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pro Monat</a:t>
            </a: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1  MB							 10,95 €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2  MB							 21,50 €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5  MB							 52,80 €</a:t>
            </a:r>
          </a:p>
          <a:p>
            <a:pPr marL="342900" indent="-342900">
              <a:buClr>
                <a:srgbClr val="2790B0"/>
              </a:buClr>
              <a:buFont typeface="+mj-lt"/>
              <a:buAutoNum type="arabicPeriod"/>
            </a:pP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 10 MB						103,00 €</a:t>
            </a:r>
          </a:p>
          <a:p>
            <a:pPr marL="342900" indent="-342900">
              <a:buFont typeface="+mj-lt"/>
              <a:buAutoNum type="arabicPeriod"/>
            </a:pPr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Zusätzlicher Datenverkehr pro</a:t>
            </a: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MB im Monat				 	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11,60 €</a:t>
            </a: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Aktivierung SIM Karte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(einmalig)</a:t>
            </a:r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	  	 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4,00 €</a:t>
            </a: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Austausch SIM Karte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			 	12,00 €</a:t>
            </a:r>
          </a:p>
          <a:p>
            <a:pPr marL="342900" indent="-342900"/>
            <a:endParaRPr lang="de-DE" sz="1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r>
              <a:rPr lang="de-DE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Reaktivierung SIM Karte		 	</a:t>
            </a:r>
            <a:r>
              <a:rPr lang="de-DE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 Book"/>
                <a:cs typeface="Avenir Book"/>
              </a:rPr>
              <a:t>12,00 €</a:t>
            </a: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/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  <a:p>
            <a:pPr marL="342900" indent="-342900">
              <a:buFont typeface="+mj-lt"/>
              <a:buAutoNum type="arabicPeriod"/>
            </a:pPr>
            <a:endParaRPr lang="de-DE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458494" y="573326"/>
            <a:ext cx="312091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500" dirty="0" smtClean="0">
                <a:solidFill>
                  <a:srgbClr val="2790B0"/>
                </a:solidFill>
                <a:latin typeface="Avenir Book"/>
              </a:rPr>
              <a:t>Vodafone Global (hohes Volumen)</a:t>
            </a:r>
            <a:endParaRPr lang="de-DE" sz="1500" dirty="0">
              <a:solidFill>
                <a:srgbClr val="2790B0"/>
              </a:solidFill>
              <a:latin typeface="Avenir Book"/>
            </a:endParaRPr>
          </a:p>
        </p:txBody>
      </p:sp>
      <p:sp>
        <p:nvSpPr>
          <p:cNvPr id="18" name="Textfeld 17"/>
          <p:cNvSpPr txBox="1"/>
          <p:nvPr/>
        </p:nvSpPr>
        <p:spPr>
          <a:xfrm rot="1070974">
            <a:off x="8076095" y="190500"/>
            <a:ext cx="1026178" cy="369332"/>
          </a:xfrm>
          <a:prstGeom prst="rect">
            <a:avLst/>
          </a:prstGeom>
          <a:solidFill>
            <a:srgbClr val="2790B0"/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Vorläufig</a:t>
            </a:r>
            <a:endParaRPr lang="de-DE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3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qkAJ4azlEKYE6hYGLB2lw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ZsiA_o5DU22HGM7R7GZ4w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C1Km5dhPE2inlzFSZDqww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NygFtEOM0S.84bVg0Zb3w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4iIJG..HEeVolgcGSEJPg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2zeaW.RF0y4zMJ44w9GnA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_l.vpJeP0mXr1_c3j6BmQ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lpN4jNFfk.6Z2vq1hrHXQ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jT1Q.f9EEKN1NFTX_vLKg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PX67xXYH0Wgq3uQ742zNQ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XtEEle1gU.OmnVKzm6fr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m_jeKlfzU.m3ftNf3_zKA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.MCI2sM2kygzh.5_5PSiA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N6X.dgvAk2WwVZn4azhl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yCoCJTlR0iACnrRYvK4ZA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N6X.dgvAk2WwVZn4azhlg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N6X.dgvAk2WwVZn4azhlg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yCoCJTlR0iACnrRYvK4ZA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N6X.dgvAk2WwVZn4azhl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5C0C_3bi06qMNV5tDgrW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pO29_htl0K_Gwa8Ro1FT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tmrxjJQi0aKLU_b_Oc5e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xLMDopbV06Wq6ooYWAju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MMz1RDkW0WJFaBFcVIlx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YVLiZ4HuEqgNyDNZhkj0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4q7SFkHK0CxMtkcOJSlL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0djCWU34UaGjIlaBboxS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L3UOWJE8UWfC.9PN5cPd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sjcV4VpvkW89Tyh7LlDQ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hObr9Rm4Eeb0E4yP76J9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aTrdj85ZUKPyNYTCrkCG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YXt2ZNQj0G3tcuqSTYbD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JHO59H_FEGOp3JFTXW._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RGI3pQNiEWHB4hnH8E9N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IDB_irI5E.LBAkPEQJPd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AbzshS2M0CC7hZZZC.kP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KIIzc2lv0yIMCeQlFyAh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p1xrBX480GlHHex5V2pF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78A22ZcMU6QCTFh0JudG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thzkrjcPkS0VilNaPfbsQ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HrXJDsxm0ush3w3hHCJ9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J32clf_Ukq0HDL5L6WLU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ktq.PKlkiL908rcJEMW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Qhz7XmSUaC3XqZClou8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kVa_.F_o0mvJPCKUqhYB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gyYTyd7_0i.WlC0qC6Gtg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Z36wB0Oa0CF8jzOPnlCzA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LJ.Zog3ESlyTwBw8xLGA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M2RXbxV00SKH4lvrnb6s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cXPv7yPvE22qODnQ1mWI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0WvGIVh402LfHETVot.n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9X3B8CuL0uEWlt6C3_8G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nol4mEynUC9ZWoWwgcIY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uuargkSNUC1eUlkT7K3Bg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6fvzUpa9EKElvkmMP3YO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4.IthAfHU.hT7GCziXdt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0vrqapgQkCu9FVKE7GZNA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ui3VnjthUWmEu5SrvYQlg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wZOmO_EMk6uJ2yev2FQyA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XvTB_CA.kCKH08F0vac5A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m_ln5QN2EO43lPfHtVhf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zX7v8m83EyPEHc0VY1MbA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FxA.up9tUCF4Wo6Ay5reA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k8NCh4yn0yqVvUPDvlel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RrKAYiiS0KEKCl1VndTYA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88c7nVEkmJ.19yg7NmRA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FWTXby9cECQmLWfA59b.g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qs1QtsHZEi5ItEIVwr06w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soOnAhYskeVetvtvT94XA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EC3Vqts0Sp2z9Zcq.rhQ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qs1QtsHZEi5ItEIVwr06w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0pr2wOOLUqE0F3DRXEkRA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soOnAhYskeVetvtvT94XA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EC3Vqts0Sp2z9Zcq.rh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T.GsMgO2E.zfJmAWTr_g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VsSTQnmH0K.z2Z_e96doA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laIPQ6YV0679xX_l6CAMQ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fXS_W11kKx4ZRo.cgntQ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Z6v7ILEmU6J_63TZ1c51w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OGUnt8adEuHnbLR0MYRH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qs1QtsHZEi5ItEIVwr06w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T.GsMgO2E.zfJmAWTr_gw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VsSTQnmH0K.z2Z_e96doA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laIPQ6YV0679xX_l6CAMQ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fXS_W11kKx4ZRo.cgntQ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Z6v7ILEmU6J_63TZ1c51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1CqLDHy30mGkuQXPHgFAg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fXS_W11kKx4ZRo.cgntQ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fXS_W11kKx4ZRo.cgnt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g.K0GQIc0aqLClWeE46tw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a_j1DnIgkO3MkVVxKlbvw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s_f8qqJZE.UztLg_JIuYQ"/>
</p:tagLst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964</Words>
  <Application>Microsoft Macintosh PowerPoint</Application>
  <PresentationFormat>On-screen Show (4:3)</PresentationFormat>
  <Paragraphs>230</Paragraphs>
  <Slides>15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Office-Design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bejuno Preisliste</dc:title>
  <dc:subject>bejuno - connecting the dots</dc:subject>
  <dc:creator>Ingo Müller</dc:creator>
  <cp:keywords>Preisliste Access Delivery Plattform</cp:keywords>
  <cp:lastModifiedBy>Holger Winkelmann</cp:lastModifiedBy>
  <cp:revision>200</cp:revision>
  <dcterms:created xsi:type="dcterms:W3CDTF">2012-12-12T10:22:52Z</dcterms:created>
  <dcterms:modified xsi:type="dcterms:W3CDTF">2014-09-19T08:07:18Z</dcterms:modified>
  <cp:category>bejuno Portfolio</cp:category>
  <cp:contentStatus>Entwurf</cp:contentStatus>
</cp:coreProperties>
</file>

<file path=docProps/thumbnail.jpeg>
</file>